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7"/>
  </p:notesMasterIdLst>
  <p:sldIdLst>
    <p:sldId id="256" r:id="rId2"/>
    <p:sldId id="279" r:id="rId3"/>
    <p:sldId id="278" r:id="rId4"/>
    <p:sldId id="281" r:id="rId5"/>
    <p:sldId id="282" r:id="rId6"/>
    <p:sldId id="283" r:id="rId7"/>
    <p:sldId id="284" r:id="rId8"/>
    <p:sldId id="286" r:id="rId9"/>
    <p:sldId id="285" r:id="rId10"/>
    <p:sldId id="290" r:id="rId11"/>
    <p:sldId id="287" r:id="rId12"/>
    <p:sldId id="288" r:id="rId13"/>
    <p:sldId id="289" r:id="rId14"/>
    <p:sldId id="291"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F23E5-3964-4501-AD4A-D2864AD6A6F6}" v="13" dt="2018-11-07T17:11:41.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4360" autoAdjust="0"/>
  </p:normalViewPr>
  <p:slideViewPr>
    <p:cSldViewPr snapToGrid="0" showGuides="1">
      <p:cViewPr varScale="1">
        <p:scale>
          <a:sx n="47" d="100"/>
          <a:sy n="47" d="100"/>
        </p:scale>
        <p:origin x="2064" y="29"/>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92C1C-AE7F-4DC3-9F78-7A7BFDD5AC2F}" type="datetimeFigureOut">
              <a:rPr lang="en-US" smtClean="0"/>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40" tIns="45720" rIns="91440" bIns="45720" rtlCol="0" anchor="b"/>
          <a:lstStyle>
            <a:lvl1pPr algn="r">
              <a:defRPr sz="1200"/>
            </a:lvl1pPr>
          </a:lstStyle>
          <a:p>
            <a:fld id="{698D66BF-35C6-4939-B9BF-B87887EBBD92}" type="slidenum">
              <a:rPr lang="en-US" smtClean="0"/>
              <a:t>‹#›</a:t>
            </a:fld>
            <a:endParaRPr lang="en-US"/>
          </a:p>
        </p:txBody>
      </p:sp>
    </p:spTree>
    <p:extLst>
      <p:ext uri="{BB962C8B-B14F-4D97-AF65-F5344CB8AC3E}">
        <p14:creationId xmlns:p14="http://schemas.microsoft.com/office/powerpoint/2010/main" val="993124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is for the benefit of both the Planning Commission and the audience.  </a:t>
            </a:r>
          </a:p>
          <a:p>
            <a:r>
              <a:rPr lang="en-US" dirty="0"/>
              <a:t>Many people in the public have expressed an interest in this but have been unable to consistently track it throughout the year.</a:t>
            </a:r>
          </a:p>
          <a:p>
            <a:r>
              <a:rPr lang="en-US" dirty="0"/>
              <a:t>This presentation provides more background context for information purposes.</a:t>
            </a:r>
          </a:p>
        </p:txBody>
      </p:sp>
      <p:sp>
        <p:nvSpPr>
          <p:cNvPr id="4" name="Slide Number Placeholder 3"/>
          <p:cNvSpPr>
            <a:spLocks noGrp="1"/>
          </p:cNvSpPr>
          <p:nvPr>
            <p:ph type="sldNum" sz="quarter" idx="10"/>
          </p:nvPr>
        </p:nvSpPr>
        <p:spPr/>
        <p:txBody>
          <a:bodyPr/>
          <a:lstStyle/>
          <a:p>
            <a:fld id="{698D66BF-35C6-4939-B9BF-B87887EBBD92}" type="slidenum">
              <a:rPr lang="en-US" smtClean="0"/>
              <a:t>1</a:t>
            </a:fld>
            <a:endParaRPr lang="en-US"/>
          </a:p>
        </p:txBody>
      </p:sp>
    </p:spTree>
    <p:extLst>
      <p:ext uri="{BB962C8B-B14F-4D97-AF65-F5344CB8AC3E}">
        <p14:creationId xmlns:p14="http://schemas.microsoft.com/office/powerpoint/2010/main" val="1294049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Inner street grid.  -Supports concept of public realm and ground level activity.</a:t>
            </a:r>
          </a:p>
          <a:p>
            <a:endParaRPr lang="en-US" dirty="0"/>
          </a:p>
          <a:p>
            <a:r>
              <a:rPr lang="en-US" dirty="0"/>
              <a:t>Coffee/books – Speaks to third places, community gathering, social connectivity.  </a:t>
            </a:r>
          </a:p>
          <a:p>
            <a:r>
              <a:rPr lang="en-US" dirty="0"/>
              <a:t>In urban centers, most people socialize in the public realm.  International cultures – socializing Crossroads Mall, downtown Park.</a:t>
            </a:r>
          </a:p>
          <a:p>
            <a:r>
              <a:rPr lang="en-US" dirty="0"/>
              <a:t>In suburban settings, much of that has been internalized into the private space of homes.</a:t>
            </a:r>
          </a:p>
        </p:txBody>
      </p:sp>
      <p:sp>
        <p:nvSpPr>
          <p:cNvPr id="4" name="Slide Number Placeholder 3"/>
          <p:cNvSpPr>
            <a:spLocks noGrp="1"/>
          </p:cNvSpPr>
          <p:nvPr>
            <p:ph type="sldNum" sz="quarter" idx="10"/>
          </p:nvPr>
        </p:nvSpPr>
        <p:spPr/>
        <p:txBody>
          <a:bodyPr/>
          <a:lstStyle/>
          <a:p>
            <a:fld id="{698D66BF-35C6-4939-B9BF-B87887EBBD92}" type="slidenum">
              <a:rPr lang="en-US" smtClean="0"/>
              <a:t>10</a:t>
            </a:fld>
            <a:endParaRPr lang="en-US"/>
          </a:p>
        </p:txBody>
      </p:sp>
    </p:spTree>
    <p:extLst>
      <p:ext uri="{BB962C8B-B14F-4D97-AF65-F5344CB8AC3E}">
        <p14:creationId xmlns:p14="http://schemas.microsoft.com/office/powerpoint/2010/main" val="232343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Sturtevant Creek – may go to Google maps</a:t>
            </a:r>
          </a:p>
          <a:p>
            <a:endParaRPr lang="en-US" dirty="0"/>
          </a:p>
          <a:p>
            <a:endParaRPr lang="en-US" dirty="0"/>
          </a:p>
        </p:txBody>
      </p:sp>
      <p:sp>
        <p:nvSpPr>
          <p:cNvPr id="4" name="Slide Number Placeholder 3"/>
          <p:cNvSpPr>
            <a:spLocks noGrp="1"/>
          </p:cNvSpPr>
          <p:nvPr>
            <p:ph type="sldNum" sz="quarter" idx="10"/>
          </p:nvPr>
        </p:nvSpPr>
        <p:spPr/>
        <p:txBody>
          <a:bodyPr/>
          <a:lstStyle/>
          <a:p>
            <a:fld id="{698D66BF-35C6-4939-B9BF-B87887EBBD92}" type="slidenum">
              <a:rPr lang="en-US" smtClean="0"/>
              <a:t>11</a:t>
            </a:fld>
            <a:endParaRPr lang="en-US"/>
          </a:p>
        </p:txBody>
      </p:sp>
    </p:spTree>
    <p:extLst>
      <p:ext uri="{BB962C8B-B14F-4D97-AF65-F5344CB8AC3E}">
        <p14:creationId xmlns:p14="http://schemas.microsoft.com/office/powerpoint/2010/main" val="2346299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D66BF-35C6-4939-B9BF-B87887EBBD92}" type="slidenum">
              <a:rPr lang="en-US" smtClean="0"/>
              <a:t>12</a:t>
            </a:fld>
            <a:endParaRPr lang="en-US"/>
          </a:p>
        </p:txBody>
      </p:sp>
    </p:spTree>
    <p:extLst>
      <p:ext uri="{BB962C8B-B14F-4D97-AF65-F5344CB8AC3E}">
        <p14:creationId xmlns:p14="http://schemas.microsoft.com/office/powerpoint/2010/main" val="106032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D66BF-35C6-4939-B9BF-B87887EBBD92}" type="slidenum">
              <a:rPr lang="en-US" smtClean="0"/>
              <a:t>13</a:t>
            </a:fld>
            <a:endParaRPr lang="en-US"/>
          </a:p>
        </p:txBody>
      </p:sp>
    </p:spTree>
    <p:extLst>
      <p:ext uri="{BB962C8B-B14F-4D97-AF65-F5344CB8AC3E}">
        <p14:creationId xmlns:p14="http://schemas.microsoft.com/office/powerpoint/2010/main" val="3066680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D66BF-35C6-4939-B9BF-B87887EBBD92}" type="slidenum">
              <a:rPr lang="en-US" smtClean="0"/>
              <a:t>14</a:t>
            </a:fld>
            <a:endParaRPr lang="en-US"/>
          </a:p>
        </p:txBody>
      </p:sp>
    </p:spTree>
    <p:extLst>
      <p:ext uri="{BB962C8B-B14F-4D97-AF65-F5344CB8AC3E}">
        <p14:creationId xmlns:p14="http://schemas.microsoft.com/office/powerpoint/2010/main" val="369538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Value Added Link – Property Values Increasingly Depend on Transit  (2016, ULI)</a:t>
            </a:r>
          </a:p>
          <a:p>
            <a:pPr marL="171450" indent="-171450">
              <a:buFont typeface="Arial" panose="020B0604020202020204" pitchFamily="34" charset="0"/>
              <a:buChar char="•"/>
            </a:pPr>
            <a:r>
              <a:rPr lang="en-US" dirty="0"/>
              <a:t>Transit stations are becoming the placemaking value added areas of cities.  With an instant market brought to your doorstep?  </a:t>
            </a:r>
          </a:p>
          <a:p>
            <a:pPr marL="171450" indent="-171450">
              <a:buFont typeface="Arial" panose="020B0604020202020204" pitchFamily="34" charset="0"/>
              <a:buChar char="•"/>
            </a:pPr>
            <a:r>
              <a:rPr lang="en-US" dirty="0"/>
              <a:t>Where else can you add more land value in such a small footprint?</a:t>
            </a:r>
          </a:p>
          <a:p>
            <a:endParaRPr lang="en-US" dirty="0"/>
          </a:p>
          <a:p>
            <a:r>
              <a:rPr lang="en-US" dirty="0"/>
              <a:t>Public benefits that come from the vitality of the people that are brought to your doorstep.</a:t>
            </a:r>
          </a:p>
          <a:p>
            <a:endParaRPr lang="en-US" dirty="0"/>
          </a:p>
          <a:p>
            <a:pPr marL="171450" indent="-171450">
              <a:buFont typeface="Arial" panose="020B0604020202020204" pitchFamily="34" charset="0"/>
              <a:buChar char="•"/>
            </a:pPr>
            <a:r>
              <a:rPr lang="en-US" dirty="0"/>
              <a:t>Balancing.  The Planning Commission’s role as the stewards, the enterprise guardians of the Comprehensive Plan.  </a:t>
            </a:r>
          </a:p>
          <a:p>
            <a:pPr marL="171450" indent="-171450">
              <a:buFont typeface="Arial" panose="020B0604020202020204" pitchFamily="34" charset="0"/>
              <a:buChar char="•"/>
            </a:pPr>
            <a:r>
              <a:rPr lang="en-US" dirty="0"/>
              <a:t>Is this package of policy language consistent with the Bellevue Comprehensive Plan and will it further its intent.  </a:t>
            </a:r>
          </a:p>
          <a:p>
            <a:pPr marL="171450" indent="-171450">
              <a:buFont typeface="Arial" panose="020B0604020202020204" pitchFamily="34" charset="0"/>
              <a:buChar char="•"/>
            </a:pPr>
            <a:r>
              <a:rPr lang="en-US" dirty="0"/>
              <a:t>To make that recommendation to Council.</a:t>
            </a:r>
          </a:p>
          <a:p>
            <a:pPr marL="171450" indent="-171450">
              <a:buFont typeface="Arial" panose="020B0604020202020204" pitchFamily="34" charset="0"/>
              <a:buChar char="•"/>
            </a:pPr>
            <a:r>
              <a:rPr lang="en-US" dirty="0"/>
              <a:t>To say to Council that </a:t>
            </a:r>
          </a:p>
          <a:p>
            <a:pPr marL="628650" lvl="1" indent="-171450">
              <a:buFont typeface="Arial" panose="020B0604020202020204" pitchFamily="34" charset="0"/>
              <a:buChar char="•"/>
            </a:pPr>
            <a:r>
              <a:rPr lang="en-US" dirty="0"/>
              <a:t>we, as a citizen’s lay board, reviewed the City’s premier and adopted statement of policy that defines how we, as a collective community, will grow now and in the future and</a:t>
            </a:r>
          </a:p>
          <a:p>
            <a:pPr marL="628650" lvl="1" indent="-171450">
              <a:buFont typeface="Arial" panose="020B0604020202020204" pitchFamily="34" charset="0"/>
              <a:buChar char="•"/>
            </a:pPr>
            <a:r>
              <a:rPr lang="en-US" dirty="0"/>
              <a:t>This is our recommendation how this new policy direction aligns with that plan.</a:t>
            </a:r>
          </a:p>
          <a:p>
            <a:endParaRPr lang="en-US" dirty="0"/>
          </a:p>
          <a:p>
            <a:r>
              <a:rPr lang="en-US" dirty="0"/>
              <a:t>That’s your primary responsibility tonight.</a:t>
            </a:r>
          </a:p>
        </p:txBody>
      </p:sp>
      <p:sp>
        <p:nvSpPr>
          <p:cNvPr id="4" name="Slide Number Placeholder 3"/>
          <p:cNvSpPr>
            <a:spLocks noGrp="1"/>
          </p:cNvSpPr>
          <p:nvPr>
            <p:ph type="sldNum" sz="quarter" idx="10"/>
          </p:nvPr>
        </p:nvSpPr>
        <p:spPr/>
        <p:txBody>
          <a:bodyPr/>
          <a:lstStyle/>
          <a:p>
            <a:fld id="{698D66BF-35C6-4939-B9BF-B87887EBBD92}" type="slidenum">
              <a:rPr lang="en-US" smtClean="0"/>
              <a:t>2</a:t>
            </a:fld>
            <a:endParaRPr lang="en-US"/>
          </a:p>
        </p:txBody>
      </p:sp>
    </p:spTree>
    <p:extLst>
      <p:ext uri="{BB962C8B-B14F-4D97-AF65-F5344CB8AC3E}">
        <p14:creationId xmlns:p14="http://schemas.microsoft.com/office/powerpoint/2010/main" val="56115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service area:</a:t>
            </a:r>
          </a:p>
          <a:p>
            <a:r>
              <a:rPr lang="en-US" dirty="0"/>
              <a:t>¼ mile:  N – 4</a:t>
            </a:r>
            <a:r>
              <a:rPr lang="en-US" baseline="30000" dirty="0"/>
              <a:t>th</a:t>
            </a:r>
            <a:r>
              <a:rPr lang="en-US" dirty="0"/>
              <a:t> St; S – SE 6</a:t>
            </a:r>
            <a:r>
              <a:rPr lang="en-US" baseline="30000" dirty="0"/>
              <a:t>th</a:t>
            </a:r>
            <a:r>
              <a:rPr lang="en-US" dirty="0"/>
              <a:t>, E – 116</a:t>
            </a:r>
            <a:r>
              <a:rPr lang="en-US" baseline="30000" dirty="0"/>
              <a:t>th</a:t>
            </a:r>
            <a:r>
              <a:rPr lang="en-US" dirty="0"/>
              <a:t>, W – 108</a:t>
            </a:r>
            <a:r>
              <a:rPr lang="en-US" baseline="30000" dirty="0"/>
              <a:t>th</a:t>
            </a:r>
            <a:endParaRPr lang="en-US" dirty="0"/>
          </a:p>
          <a:p>
            <a:r>
              <a:rPr lang="en-US" dirty="0"/>
              <a:t>½ mile:  N – 8</a:t>
            </a:r>
            <a:r>
              <a:rPr lang="en-US" baseline="30000" dirty="0"/>
              <a:t>th</a:t>
            </a:r>
            <a:r>
              <a:rPr lang="en-US" dirty="0"/>
              <a:t> St, S – SE 8th, E – Bellevue </a:t>
            </a:r>
            <a:r>
              <a:rPr lang="en-US" dirty="0" err="1"/>
              <a:t>Botannical</a:t>
            </a:r>
            <a:r>
              <a:rPr lang="en-US" dirty="0"/>
              <a:t> Gardens, W – Bellevue Way</a:t>
            </a:r>
          </a:p>
          <a:p>
            <a:r>
              <a:rPr lang="en-US" dirty="0"/>
              <a:t>*Important to understand that larger context.  People will be coming from all over this service area to use this station.  Exception may be the north side because people will be able to access the downtown station at city hall.</a:t>
            </a:r>
          </a:p>
          <a:p>
            <a:endParaRPr lang="en-US" dirty="0"/>
          </a:p>
          <a:p>
            <a:r>
              <a:rPr lang="en-US" dirty="0"/>
              <a:t>Toggle over to Google Maps</a:t>
            </a:r>
          </a:p>
          <a:p>
            <a:endParaRPr lang="en-US" dirty="0"/>
          </a:p>
        </p:txBody>
      </p:sp>
      <p:sp>
        <p:nvSpPr>
          <p:cNvPr id="4" name="Slide Number Placeholder 3"/>
          <p:cNvSpPr>
            <a:spLocks noGrp="1"/>
          </p:cNvSpPr>
          <p:nvPr>
            <p:ph type="sldNum" sz="quarter" idx="10"/>
          </p:nvPr>
        </p:nvSpPr>
        <p:spPr/>
        <p:txBody>
          <a:bodyPr/>
          <a:lstStyle/>
          <a:p>
            <a:fld id="{698D66BF-35C6-4939-B9BF-B87887EBBD92}" type="slidenum">
              <a:rPr lang="en-US" smtClean="0"/>
              <a:t>3</a:t>
            </a:fld>
            <a:endParaRPr lang="en-US"/>
          </a:p>
        </p:txBody>
      </p:sp>
    </p:spTree>
    <p:extLst>
      <p:ext uri="{BB962C8B-B14F-4D97-AF65-F5344CB8AC3E}">
        <p14:creationId xmlns:p14="http://schemas.microsoft.com/office/powerpoint/2010/main" val="259292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Opportunity</a:t>
            </a:r>
          </a:p>
          <a:p>
            <a:r>
              <a:rPr lang="en-US" dirty="0"/>
              <a:t>What is it – TOD Institute – Scroll down.  Good short narrative about it.</a:t>
            </a:r>
          </a:p>
          <a:p>
            <a:r>
              <a:rPr lang="en-US" sz="1200" b="1" i="0" kern="1200" dirty="0">
                <a:solidFill>
                  <a:schemeClr val="tx1"/>
                </a:solidFill>
                <a:effectLst/>
                <a:latin typeface="+mn-lt"/>
                <a:ea typeface="+mn-ea"/>
                <a:cs typeface="+mn-cs"/>
              </a:rPr>
              <a:t>Transit Oriented Development </a:t>
            </a:r>
            <a:r>
              <a:rPr lang="en-US" sz="1200" b="0" i="0" kern="1200" dirty="0">
                <a:solidFill>
                  <a:schemeClr val="tx1"/>
                </a:solidFill>
                <a:effectLst/>
                <a:latin typeface="+mn-lt"/>
                <a:ea typeface="+mn-ea"/>
                <a:cs typeface="+mn-cs"/>
              </a:rPr>
              <a:t>is the exciting fast growing trend in creating vibrant, livable, sustainable communities. Also known as TOD, it's the creation of compact, walkable, pedestrian-oriented, mixed-use communities centered around high quality train systems. This makes it possible to live a lower-stress life without complete dependence on a car for mobility and survival.  </a:t>
            </a:r>
            <a:r>
              <a:rPr lang="en-US" sz="1200" b="1" i="0" kern="1200" dirty="0">
                <a:solidFill>
                  <a:schemeClr val="tx1"/>
                </a:solidFill>
                <a:effectLst/>
                <a:latin typeface="+mn-lt"/>
                <a:ea typeface="+mn-ea"/>
                <a:cs typeface="+mn-cs"/>
              </a:rPr>
              <a:t>FIRST LEFT SIDE PICTURE LINKS TO HEART MONITOR GRAPHIC.</a:t>
            </a:r>
            <a:endParaRPr lang="en-US" dirty="0"/>
          </a:p>
          <a:p>
            <a:endParaRPr lang="en-US" dirty="0"/>
          </a:p>
          <a:p>
            <a:r>
              <a:rPr lang="en-US" dirty="0"/>
              <a:t>Notice in these TOD pictures:</a:t>
            </a:r>
          </a:p>
          <a:p>
            <a:r>
              <a:rPr lang="en-US" dirty="0"/>
              <a:t>-Presence of people</a:t>
            </a:r>
          </a:p>
          <a:p>
            <a:r>
              <a:rPr lang="en-US" dirty="0"/>
              <a:t>-Lack of cars</a:t>
            </a:r>
          </a:p>
          <a:p>
            <a:r>
              <a:rPr lang="en-US" dirty="0"/>
              <a:t>-Interesting spaces that define place</a:t>
            </a:r>
          </a:p>
          <a:p>
            <a:r>
              <a:rPr lang="en-US" dirty="0"/>
              <a:t>-Ground level activity.</a:t>
            </a:r>
          </a:p>
          <a:p>
            <a:endParaRPr lang="en-US" dirty="0"/>
          </a:p>
          <a:p>
            <a:r>
              <a:rPr lang="en-US" dirty="0"/>
              <a:t>A new development type.  Not downtown, not Bel-Red</a:t>
            </a:r>
          </a:p>
          <a:p>
            <a:r>
              <a:rPr lang="en-US" dirty="0"/>
              <a:t>-Small walkable blocks.  Not the superblock of downtown</a:t>
            </a:r>
          </a:p>
          <a:p>
            <a:r>
              <a:rPr lang="en-US" dirty="0"/>
              <a:t>-Emphasis on placemaking.</a:t>
            </a:r>
          </a:p>
          <a:p>
            <a:r>
              <a:rPr lang="en-US" dirty="0"/>
              <a:t>-Activated street frontages.</a:t>
            </a:r>
          </a:p>
          <a:p>
            <a:r>
              <a:rPr lang="en-US" dirty="0"/>
              <a:t>-Primary orientation is to the transit station.  Pedestrians and bicyclists are given high priority.  Auto diet.  Pulse/flow.  Graphic of heart rate monitor and comparison to ebb and flow of passenger trains. </a:t>
            </a:r>
          </a:p>
          <a:p>
            <a:endParaRPr lang="en-US" dirty="0"/>
          </a:p>
        </p:txBody>
      </p:sp>
      <p:sp>
        <p:nvSpPr>
          <p:cNvPr id="4" name="Slide Number Placeholder 3"/>
          <p:cNvSpPr>
            <a:spLocks noGrp="1"/>
          </p:cNvSpPr>
          <p:nvPr>
            <p:ph type="sldNum" sz="quarter" idx="10"/>
          </p:nvPr>
        </p:nvSpPr>
        <p:spPr/>
        <p:txBody>
          <a:bodyPr/>
          <a:lstStyle/>
          <a:p>
            <a:fld id="{698D66BF-35C6-4939-B9BF-B87887EBBD92}" type="slidenum">
              <a:rPr lang="en-US" smtClean="0"/>
              <a:t>4</a:t>
            </a:fld>
            <a:endParaRPr lang="en-US"/>
          </a:p>
        </p:txBody>
      </p:sp>
    </p:spTree>
    <p:extLst>
      <p:ext uri="{BB962C8B-B14F-4D97-AF65-F5344CB8AC3E}">
        <p14:creationId xmlns:p14="http://schemas.microsoft.com/office/powerpoint/2010/main" val="196217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D66BF-35C6-4939-B9BF-B87887EBBD92}" type="slidenum">
              <a:rPr lang="en-US" smtClean="0"/>
              <a:t>5</a:t>
            </a:fld>
            <a:endParaRPr lang="en-US"/>
          </a:p>
        </p:txBody>
      </p:sp>
    </p:spTree>
    <p:extLst>
      <p:ext uri="{BB962C8B-B14F-4D97-AF65-F5344CB8AC3E}">
        <p14:creationId xmlns:p14="http://schemas.microsoft.com/office/powerpoint/2010/main" val="601209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Plus:</a:t>
            </a:r>
          </a:p>
          <a:p>
            <a:endParaRPr lang="en-US" dirty="0"/>
          </a:p>
          <a:p>
            <a:r>
              <a:rPr lang="en-US" dirty="0"/>
              <a:t>New definitions</a:t>
            </a:r>
          </a:p>
          <a:p>
            <a:r>
              <a:rPr lang="en-US" dirty="0"/>
              <a:t>A new future land use plan category – East Main Transit Oriented Development (EM-TOD)</a:t>
            </a:r>
          </a:p>
          <a:p>
            <a:endParaRPr lang="en-US" dirty="0"/>
          </a:p>
          <a:p>
            <a:r>
              <a:rPr lang="en-US" dirty="0"/>
              <a:t>The CAC plan recommends increases in development entitlements.</a:t>
            </a:r>
          </a:p>
          <a:p>
            <a:r>
              <a:rPr lang="en-US" dirty="0"/>
              <a:t>Today 0.5 floor area ratio OLB.  Explain FAR</a:t>
            </a:r>
          </a:p>
          <a:p>
            <a:r>
              <a:rPr lang="en-US" dirty="0"/>
              <a:t>Proposed 4.0 FAR and 5.0 FAR  (10 fold or 1000% increase in intensity)</a:t>
            </a:r>
          </a:p>
          <a:p>
            <a:endParaRPr lang="en-US" dirty="0"/>
          </a:p>
          <a:p>
            <a:r>
              <a:rPr lang="en-US" dirty="0"/>
              <a:t>10,000 ft2 of land at 0.5 FAR = 5,000 ft2 of building potential</a:t>
            </a:r>
          </a:p>
          <a:p>
            <a:r>
              <a:rPr lang="en-US" dirty="0"/>
              <a:t>10,000 ft2 of land at 5.0 FAR = 50,000 ft2 of building potential</a:t>
            </a:r>
          </a:p>
        </p:txBody>
      </p:sp>
      <p:sp>
        <p:nvSpPr>
          <p:cNvPr id="4" name="Slide Number Placeholder 3"/>
          <p:cNvSpPr>
            <a:spLocks noGrp="1"/>
          </p:cNvSpPr>
          <p:nvPr>
            <p:ph type="sldNum" sz="quarter" idx="10"/>
          </p:nvPr>
        </p:nvSpPr>
        <p:spPr/>
        <p:txBody>
          <a:bodyPr/>
          <a:lstStyle/>
          <a:p>
            <a:fld id="{698D66BF-35C6-4939-B9BF-B87887EBBD92}" type="slidenum">
              <a:rPr lang="en-US" smtClean="0"/>
              <a:t>6</a:t>
            </a:fld>
            <a:endParaRPr lang="en-US"/>
          </a:p>
        </p:txBody>
      </p:sp>
    </p:spTree>
    <p:extLst>
      <p:ext uri="{BB962C8B-B14F-4D97-AF65-F5344CB8AC3E}">
        <p14:creationId xmlns:p14="http://schemas.microsoft.com/office/powerpoint/2010/main" val="394136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D66BF-35C6-4939-B9BF-B87887EBBD92}" type="slidenum">
              <a:rPr lang="en-US" smtClean="0"/>
              <a:t>7</a:t>
            </a:fld>
            <a:endParaRPr lang="en-US"/>
          </a:p>
        </p:txBody>
      </p:sp>
    </p:spTree>
    <p:extLst>
      <p:ext uri="{BB962C8B-B14F-4D97-AF65-F5344CB8AC3E}">
        <p14:creationId xmlns:p14="http://schemas.microsoft.com/office/powerpoint/2010/main" val="3965628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D66BF-35C6-4939-B9BF-B87887EBBD92}" type="slidenum">
              <a:rPr lang="en-US" smtClean="0"/>
              <a:t>8</a:t>
            </a:fld>
            <a:endParaRPr lang="en-US"/>
          </a:p>
        </p:txBody>
      </p:sp>
    </p:spTree>
    <p:extLst>
      <p:ext uri="{BB962C8B-B14F-4D97-AF65-F5344CB8AC3E}">
        <p14:creationId xmlns:p14="http://schemas.microsoft.com/office/powerpoint/2010/main" val="2804648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Skybridge:</a:t>
            </a:r>
          </a:p>
          <a:p>
            <a:r>
              <a:rPr lang="en-US" dirty="0"/>
              <a:t>-Privatize the public realm</a:t>
            </a:r>
          </a:p>
          <a:p>
            <a:r>
              <a:rPr lang="en-US" dirty="0"/>
              <a:t>-The equity issues of ‘public’ in the plan</a:t>
            </a:r>
          </a:p>
          <a:p>
            <a:r>
              <a:rPr lang="en-US" dirty="0"/>
              <a:t>-Safety of pedestrians (planned crossing at 112</a:t>
            </a:r>
            <a:r>
              <a:rPr lang="en-US" baseline="30000" dirty="0"/>
              <a:t>th</a:t>
            </a:r>
            <a:r>
              <a:rPr lang="en-US" dirty="0"/>
              <a:t>)</a:t>
            </a:r>
          </a:p>
          <a:p>
            <a:endParaRPr lang="en-US" dirty="0"/>
          </a:p>
          <a:p>
            <a:r>
              <a:rPr lang="en-US" dirty="0"/>
              <a:t>Illustrative street diagram</a:t>
            </a:r>
          </a:p>
          <a:p>
            <a:r>
              <a:rPr lang="en-US" dirty="0"/>
              <a:t>Elements of TOD</a:t>
            </a:r>
          </a:p>
          <a:p>
            <a:r>
              <a:rPr lang="en-US" dirty="0"/>
              <a:t>-Grid pattern</a:t>
            </a:r>
          </a:p>
          <a:p>
            <a:r>
              <a:rPr lang="en-US" dirty="0"/>
              <a:t>-Small walkable blocks</a:t>
            </a:r>
          </a:p>
          <a:p>
            <a:r>
              <a:rPr lang="en-US" dirty="0"/>
              <a:t>-Mobility (transportation)</a:t>
            </a:r>
          </a:p>
          <a:p>
            <a:r>
              <a:rPr lang="en-US" dirty="0"/>
              <a:t>-Connectivity to transit station (transportation)</a:t>
            </a:r>
          </a:p>
        </p:txBody>
      </p:sp>
      <p:sp>
        <p:nvSpPr>
          <p:cNvPr id="4" name="Slide Number Placeholder 3"/>
          <p:cNvSpPr>
            <a:spLocks noGrp="1"/>
          </p:cNvSpPr>
          <p:nvPr>
            <p:ph type="sldNum" sz="quarter" idx="10"/>
          </p:nvPr>
        </p:nvSpPr>
        <p:spPr/>
        <p:txBody>
          <a:bodyPr/>
          <a:lstStyle/>
          <a:p>
            <a:fld id="{698D66BF-35C6-4939-B9BF-B87887EBBD92}" type="slidenum">
              <a:rPr lang="en-US" smtClean="0"/>
              <a:t>9</a:t>
            </a:fld>
            <a:endParaRPr lang="en-US"/>
          </a:p>
        </p:txBody>
      </p:sp>
    </p:spTree>
    <p:extLst>
      <p:ext uri="{BB962C8B-B14F-4D97-AF65-F5344CB8AC3E}">
        <p14:creationId xmlns:p14="http://schemas.microsoft.com/office/powerpoint/2010/main" val="14131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34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55C83641-279E-4071-9011-65A13B8E7C9C}" type="datetimeFigureOut">
              <a:rPr lang="en-US" smtClean="0"/>
              <a:t>11/7/2018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F33895C6-783B-42DC-83F0-806A337B607E}" type="slidenum">
              <a:rPr lang="en-US" smtClean="0"/>
              <a:t>‹#›</a:t>
            </a:fld>
            <a:endParaRPr lang="en-US"/>
          </a:p>
        </p:txBody>
      </p:sp>
    </p:spTree>
    <p:extLst>
      <p:ext uri="{BB962C8B-B14F-4D97-AF65-F5344CB8AC3E}">
        <p14:creationId xmlns:p14="http://schemas.microsoft.com/office/powerpoint/2010/main" val="258763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55C83641-279E-4071-9011-65A13B8E7C9C}" type="datetimeFigureOut">
              <a:rPr lang="en-US" smtClean="0"/>
              <a:t>11/7/2018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F33895C6-783B-42DC-83F0-806A337B607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35798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a:prstGeom prst="rect">
            <a:avLst/>
          </a:prstGeo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55C83641-279E-4071-9011-65A13B8E7C9C}" type="datetimeFigureOut">
              <a:rPr lang="en-US" smtClean="0"/>
              <a:t>11/7/2018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F33895C6-783B-42DC-83F0-806A337B607E}" type="slidenum">
              <a:rPr lang="en-US" smtClean="0"/>
              <a:t>‹#›</a:t>
            </a:fld>
            <a:endParaRPr lang="en-US"/>
          </a:p>
        </p:txBody>
      </p:sp>
    </p:spTree>
    <p:extLst>
      <p:ext uri="{BB962C8B-B14F-4D97-AF65-F5344CB8AC3E}">
        <p14:creationId xmlns:p14="http://schemas.microsoft.com/office/powerpoint/2010/main" val="682455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55C83641-279E-4071-9011-65A13B8E7C9C}" type="datetimeFigureOut">
              <a:rPr lang="en-US" smtClean="0"/>
              <a:t>11/7/2018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F33895C6-783B-42DC-83F0-806A337B607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4009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55C83641-279E-4071-9011-65A13B8E7C9C}" type="datetimeFigureOut">
              <a:rPr lang="en-US" smtClean="0"/>
              <a:t>11/7/2018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F33895C6-783B-42DC-83F0-806A337B607E}" type="slidenum">
              <a:rPr lang="en-US" smtClean="0"/>
              <a:t>‹#›</a:t>
            </a:fld>
            <a:endParaRPr lang="en-US"/>
          </a:p>
        </p:txBody>
      </p:sp>
    </p:spTree>
    <p:extLst>
      <p:ext uri="{BB962C8B-B14F-4D97-AF65-F5344CB8AC3E}">
        <p14:creationId xmlns:p14="http://schemas.microsoft.com/office/powerpoint/2010/main" val="2609389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07583" y="623095"/>
            <a:ext cx="8596668" cy="132080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77334" y="2160589"/>
            <a:ext cx="8596668" cy="388077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55C83641-279E-4071-9011-65A13B8E7C9C}" type="datetimeFigureOut">
              <a:rPr lang="en-US" smtClean="0"/>
              <a:t>11/7/2018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F33895C6-783B-42DC-83F0-806A337B607E}" type="slidenum">
              <a:rPr lang="en-US" smtClean="0"/>
              <a:t>‹#›</a:t>
            </a:fld>
            <a:endParaRPr lang="en-US"/>
          </a:p>
        </p:txBody>
      </p:sp>
    </p:spTree>
    <p:extLst>
      <p:ext uri="{BB962C8B-B14F-4D97-AF65-F5344CB8AC3E}">
        <p14:creationId xmlns:p14="http://schemas.microsoft.com/office/powerpoint/2010/main" val="1930927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a:prstGeom prst="rect">
            <a:avLst/>
          </a:prstGeo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55C83641-279E-4071-9011-65A13B8E7C9C}" type="datetimeFigureOut">
              <a:rPr lang="en-US" smtClean="0"/>
              <a:t>11/7/2018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F33895C6-783B-42DC-83F0-806A337B607E}" type="slidenum">
              <a:rPr lang="en-US" smtClean="0"/>
              <a:t>‹#›</a:t>
            </a:fld>
            <a:endParaRPr lang="en-US"/>
          </a:p>
        </p:txBody>
      </p:sp>
    </p:spTree>
    <p:extLst>
      <p:ext uri="{BB962C8B-B14F-4D97-AF65-F5344CB8AC3E}">
        <p14:creationId xmlns:p14="http://schemas.microsoft.com/office/powerpoint/2010/main" val="403124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7583" y="623095"/>
            <a:ext cx="8596668" cy="1320800"/>
          </a:xfrm>
          <a:prstGeom prst="rect">
            <a:avLst/>
          </a:prstGeo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77334" y="2160589"/>
            <a:ext cx="8596668" cy="388077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55C83641-279E-4071-9011-65A13B8E7C9C}" type="datetimeFigureOut">
              <a:rPr lang="en-US" smtClean="0"/>
              <a:t>11/7/2018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F33895C6-783B-42DC-83F0-806A337B607E}" type="slidenum">
              <a:rPr lang="en-US" smtClean="0"/>
              <a:t>‹#›</a:t>
            </a:fld>
            <a:endParaRPr lang="en-US"/>
          </a:p>
        </p:txBody>
      </p:sp>
    </p:spTree>
    <p:extLst>
      <p:ext uri="{BB962C8B-B14F-4D97-AF65-F5344CB8AC3E}">
        <p14:creationId xmlns:p14="http://schemas.microsoft.com/office/powerpoint/2010/main" val="312671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a:prstGeom prst="rect">
            <a:avLst/>
          </a:prstGeo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55C83641-279E-4071-9011-65A13B8E7C9C}" type="datetimeFigureOut">
              <a:rPr lang="en-US" smtClean="0"/>
              <a:t>11/7/2018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F33895C6-783B-42DC-83F0-806A337B607E}" type="slidenum">
              <a:rPr lang="en-US" smtClean="0"/>
              <a:t>‹#›</a:t>
            </a:fld>
            <a:endParaRPr lang="en-US"/>
          </a:p>
        </p:txBody>
      </p:sp>
    </p:spTree>
    <p:extLst>
      <p:ext uri="{BB962C8B-B14F-4D97-AF65-F5344CB8AC3E}">
        <p14:creationId xmlns:p14="http://schemas.microsoft.com/office/powerpoint/2010/main" val="134595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7583" y="623095"/>
            <a:ext cx="8596668" cy="13208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55C83641-279E-4071-9011-65A13B8E7C9C}" type="datetimeFigureOut">
              <a:rPr lang="en-US" smtClean="0"/>
              <a:t>11/7/2018</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F33895C6-783B-42DC-83F0-806A337B607E}" type="slidenum">
              <a:rPr lang="en-US" smtClean="0"/>
              <a:t>‹#›</a:t>
            </a:fld>
            <a:endParaRPr lang="en-US"/>
          </a:p>
        </p:txBody>
      </p:sp>
    </p:spTree>
    <p:extLst>
      <p:ext uri="{BB962C8B-B14F-4D97-AF65-F5344CB8AC3E}">
        <p14:creationId xmlns:p14="http://schemas.microsoft.com/office/powerpoint/2010/main" val="102344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7583" y="623095"/>
            <a:ext cx="8596668" cy="13208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55C83641-279E-4071-9011-65A13B8E7C9C}" type="datetimeFigureOut">
              <a:rPr lang="en-US" smtClean="0"/>
              <a:t>11/7/2018</a:t>
            </a:fld>
            <a:endParaRPr lang="en-US"/>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F33895C6-783B-42DC-83F0-806A337B607E}" type="slidenum">
              <a:rPr lang="en-US" smtClean="0"/>
              <a:t>‹#›</a:t>
            </a:fld>
            <a:endParaRPr lang="en-US"/>
          </a:p>
        </p:txBody>
      </p:sp>
    </p:spTree>
    <p:extLst>
      <p:ext uri="{BB962C8B-B14F-4D97-AF65-F5344CB8AC3E}">
        <p14:creationId xmlns:p14="http://schemas.microsoft.com/office/powerpoint/2010/main" val="47366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55C83641-279E-4071-9011-65A13B8E7C9C}" type="datetimeFigureOut">
              <a:rPr lang="en-US" smtClean="0"/>
              <a:t>11/7/2018</a:t>
            </a:fld>
            <a:endParaRPr lang="en-US"/>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F33895C6-783B-42DC-83F0-806A337B607E}" type="slidenum">
              <a:rPr lang="en-US" smtClean="0"/>
              <a:t>‹#›</a:t>
            </a:fld>
            <a:endParaRPr lang="en-US"/>
          </a:p>
        </p:txBody>
      </p:sp>
    </p:spTree>
    <p:extLst>
      <p:ext uri="{BB962C8B-B14F-4D97-AF65-F5344CB8AC3E}">
        <p14:creationId xmlns:p14="http://schemas.microsoft.com/office/powerpoint/2010/main" val="227309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55C83641-279E-4071-9011-65A13B8E7C9C}" type="datetimeFigureOut">
              <a:rPr lang="en-US" smtClean="0"/>
              <a:t>11/7/2018</a:t>
            </a:fld>
            <a:endParaRPr lang="en-US"/>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F33895C6-783B-42DC-83F0-806A337B607E}" type="slidenum">
              <a:rPr lang="en-US" smtClean="0"/>
              <a:t>‹#›</a:t>
            </a:fld>
            <a:endParaRPr lang="en-US"/>
          </a:p>
        </p:txBody>
      </p:sp>
    </p:spTree>
    <p:extLst>
      <p:ext uri="{BB962C8B-B14F-4D97-AF65-F5344CB8AC3E}">
        <p14:creationId xmlns:p14="http://schemas.microsoft.com/office/powerpoint/2010/main" val="396964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a:prstGeom prst="rect">
            <a:avLst/>
          </a:prstGeo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a:prstGeom prst="rect">
            <a:avLst/>
          </a:prstGeo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55C83641-279E-4071-9011-65A13B8E7C9C}" type="datetimeFigureOut">
              <a:rPr lang="en-US" smtClean="0"/>
              <a:t>11/7/2018</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F33895C6-783B-42DC-83F0-806A337B607E}" type="slidenum">
              <a:rPr lang="en-US" smtClean="0"/>
              <a:t>‹#›</a:t>
            </a:fld>
            <a:endParaRPr lang="en-US"/>
          </a:p>
        </p:txBody>
      </p:sp>
    </p:spTree>
    <p:extLst>
      <p:ext uri="{BB962C8B-B14F-4D97-AF65-F5344CB8AC3E}">
        <p14:creationId xmlns:p14="http://schemas.microsoft.com/office/powerpoint/2010/main" val="295414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55C83641-279E-4071-9011-65A13B8E7C9C}" type="datetimeFigureOut">
              <a:rPr lang="en-US" smtClean="0"/>
              <a:t>11/7/2018</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F33895C6-783B-42DC-83F0-806A337B607E}" type="slidenum">
              <a:rPr lang="en-US" smtClean="0"/>
              <a:t>‹#›</a:t>
            </a:fld>
            <a:endParaRPr lang="en-US"/>
          </a:p>
        </p:txBody>
      </p:sp>
    </p:spTree>
    <p:extLst>
      <p:ext uri="{BB962C8B-B14F-4D97-AF65-F5344CB8AC3E}">
        <p14:creationId xmlns:p14="http://schemas.microsoft.com/office/powerpoint/2010/main" val="151012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54383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hyperlink" Target="https://www.soundtransit.org/Projects-and-Plans/East-Link-Extension/East-Link-Extension-document-archive/East-Link-Documents/Video---East-Link-animatio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soundtransit.org/Projects-and-Plans/East-Link-Extension/East-Link-Extension-document-archive/East-Link-Documents/Video---East-Link-animati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oundtransit.org/Projects-and-Plans/East-Link-Extension/East-Link-Extension-document-archive/East-Link-Documents/Video---East-Link-animation" TargetMode="External"/><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slide" Target="slide15.xml"/></Relationships>
</file>

<file path=ppt/slides/_rels/slide5.xml.rels><?xml version="1.0" encoding="UTF-8" standalone="yes"?>
<Relationships xmlns="http://schemas.openxmlformats.org/package/2006/relationships"><Relationship Id="rId3" Type="http://schemas.openxmlformats.org/officeDocument/2006/relationships/hyperlink" Target="https://www.soundtransit.org/Projects-and-Plans/East-Link-Extension/East-Link-Extension-document-archive/East-Link-Documents/Video---East-Link-animation"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oundtransit.org/Projects-and-Plans/East-Link-Extension/East-Link-Extension-document-archive/East-Link-Documents/Video---East-Link-animation"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68E6BF-E0FD-4A8B-875D-0A01BFCA0286}"/>
              </a:ext>
            </a:extLst>
          </p:cNvPr>
          <p:cNvPicPr>
            <a:picLocks noChangeAspect="1"/>
          </p:cNvPicPr>
          <p:nvPr/>
        </p:nvPicPr>
        <p:blipFill rotWithShape="1">
          <a:blip r:embed="rId3"/>
          <a:srcRect l="7801" t="1671" r="8908" b="23485"/>
          <a:stretch/>
        </p:blipFill>
        <p:spPr>
          <a:xfrm>
            <a:off x="5411" y="91213"/>
            <a:ext cx="12191999" cy="6849914"/>
          </a:xfrm>
          <a:prstGeom prst="rect">
            <a:avLst/>
          </a:prstGeom>
        </p:spPr>
      </p:pic>
      <p:sp>
        <p:nvSpPr>
          <p:cNvPr id="2" name="Title 1">
            <a:extLst>
              <a:ext uri="{FF2B5EF4-FFF2-40B4-BE49-F238E27FC236}">
                <a16:creationId xmlns:a16="http://schemas.microsoft.com/office/drawing/2014/main" id="{893FE121-138C-4429-A682-24ABFFFAFFD8}"/>
              </a:ext>
            </a:extLst>
          </p:cNvPr>
          <p:cNvSpPr>
            <a:spLocks noGrp="1"/>
          </p:cNvSpPr>
          <p:nvPr>
            <p:ph type="ctrTitle" idx="4294967295"/>
          </p:nvPr>
        </p:nvSpPr>
        <p:spPr>
          <a:xfrm>
            <a:off x="6031004" y="296626"/>
            <a:ext cx="5925685" cy="1646302"/>
          </a:xfrm>
          <a:prstGeom prst="rect">
            <a:avLst/>
          </a:prstGeom>
        </p:spPr>
        <p:txBody>
          <a:bodyPr/>
          <a:lstStyle/>
          <a:p>
            <a:pPr algn="r"/>
            <a:r>
              <a:rPr lang="en-US" dirty="0">
                <a:solidFill>
                  <a:schemeClr val="tx1"/>
                </a:solidFill>
              </a:rPr>
              <a:t>EAST MAIN TRANSIT ORIENTED DISTRICT</a:t>
            </a:r>
          </a:p>
        </p:txBody>
      </p:sp>
      <p:sp>
        <p:nvSpPr>
          <p:cNvPr id="3" name="Subtitle 2">
            <a:extLst>
              <a:ext uri="{FF2B5EF4-FFF2-40B4-BE49-F238E27FC236}">
                <a16:creationId xmlns:a16="http://schemas.microsoft.com/office/drawing/2014/main" id="{DD2F0E44-1B3C-4EDD-B97E-C5CE703E675B}"/>
              </a:ext>
            </a:extLst>
          </p:cNvPr>
          <p:cNvSpPr>
            <a:spLocks noGrp="1"/>
          </p:cNvSpPr>
          <p:nvPr>
            <p:ph type="subTitle" idx="4294967295"/>
          </p:nvPr>
        </p:nvSpPr>
        <p:spPr>
          <a:xfrm>
            <a:off x="6164354" y="1394459"/>
            <a:ext cx="5658986" cy="803555"/>
          </a:xfrm>
          <a:prstGeom prst="rect">
            <a:avLst/>
          </a:prstGeom>
        </p:spPr>
        <p:txBody>
          <a:bodyPr/>
          <a:lstStyle/>
          <a:p>
            <a:pPr marL="0" indent="0" algn="r">
              <a:buNone/>
            </a:pPr>
            <a:r>
              <a:rPr lang="en-US" dirty="0">
                <a:solidFill>
                  <a:schemeClr val="tx1">
                    <a:lumMod val="75000"/>
                    <a:lumOff val="25000"/>
                  </a:schemeClr>
                </a:solidFill>
              </a:rPr>
              <a:t>COMPREHENSIVE PLAN PUBLIC HEARING</a:t>
            </a:r>
          </a:p>
          <a:p>
            <a:pPr marL="0" indent="0" algn="r">
              <a:buNone/>
            </a:pPr>
            <a:r>
              <a:rPr lang="en-US" dirty="0">
                <a:solidFill>
                  <a:schemeClr val="tx1">
                    <a:lumMod val="75000"/>
                    <a:lumOff val="25000"/>
                  </a:schemeClr>
                </a:solidFill>
              </a:rPr>
              <a:t>NOVEMBER 07, 2018</a:t>
            </a:r>
          </a:p>
          <a:p>
            <a:pPr algn="r"/>
            <a:endParaRPr lang="en-US" dirty="0">
              <a:solidFill>
                <a:schemeClr val="tx1">
                  <a:lumMod val="75000"/>
                  <a:lumOff val="25000"/>
                </a:schemeClr>
              </a:solidFill>
            </a:endParaRPr>
          </a:p>
        </p:txBody>
      </p:sp>
      <p:pic>
        <p:nvPicPr>
          <p:cNvPr id="1035" name="Picture 11" descr="https://lmnarchitects.com/wp-content/uploads/2018/01/ST-EL-Overlake-Transit-Center-Station-2-150x150.jpg">
            <a:extLst>
              <a:ext uri="{FF2B5EF4-FFF2-40B4-BE49-F238E27FC236}">
                <a16:creationId xmlns:a16="http://schemas.microsoft.com/office/drawing/2014/main" id="{6BAF1A52-774A-4EC2-BB66-2307A9DAD0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814387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mnarchitects.com/wp-content/uploads/2018/01/ST-EL-Overlake-Transit-Center-Station-1-150x150.jpg">
            <a:extLst>
              <a:ext uri="{FF2B5EF4-FFF2-40B4-BE49-F238E27FC236}">
                <a16:creationId xmlns:a16="http://schemas.microsoft.com/office/drawing/2014/main" id="{4314A4EA-5174-4B99-A9DF-832A7EE8E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9515475"/>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17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3593929-A9E9-4749-B70E-5D4189BC1AE3}"/>
              </a:ext>
            </a:extLst>
          </p:cNvPr>
          <p:cNvSpPr txBox="1">
            <a:spLocks/>
          </p:cNvSpPr>
          <p:nvPr/>
        </p:nvSpPr>
        <p:spPr>
          <a:xfrm>
            <a:off x="273921" y="320115"/>
            <a:ext cx="8493561" cy="794124"/>
          </a:xfrm>
          <a:prstGeom prst="rect">
            <a:avLst/>
          </a:prstGeom>
        </p:spPr>
        <p:txBody>
          <a:bodyPr vert="horz" lIns="91440" tIns="45720" rIns="91440" bIns="45720" rtlCol="0" anchor="b">
            <a:normAutofit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dirty="0">
                <a:solidFill>
                  <a:schemeClr val="bg1">
                    <a:lumMod val="75000"/>
                  </a:schemeClr>
                </a:solidFill>
              </a:rPr>
              <a:t>Stakeholder Comments</a:t>
            </a:r>
          </a:p>
        </p:txBody>
      </p:sp>
      <p:sp>
        <p:nvSpPr>
          <p:cNvPr id="12" name="Content Placeholder 5">
            <a:extLst>
              <a:ext uri="{FF2B5EF4-FFF2-40B4-BE49-F238E27FC236}">
                <a16:creationId xmlns:a16="http://schemas.microsoft.com/office/drawing/2014/main" id="{A275A394-FC77-4311-ADEB-B9CAAC4FCFEC}"/>
              </a:ext>
            </a:extLst>
          </p:cNvPr>
          <p:cNvSpPr txBox="1">
            <a:spLocks/>
          </p:cNvSpPr>
          <p:nvPr/>
        </p:nvSpPr>
        <p:spPr>
          <a:xfrm>
            <a:off x="273921" y="2325467"/>
            <a:ext cx="5615891" cy="3064845"/>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spcBef>
                <a:spcPts val="0"/>
              </a:spcBef>
              <a:buClr>
                <a:schemeClr val="bg1"/>
              </a:buClr>
              <a:buSzPct val="110000"/>
              <a:buFont typeface="Wingdings" panose="05000000000000000000" pitchFamily="2" charset="2"/>
              <a:buChar char="§"/>
            </a:pPr>
            <a:r>
              <a:rPr lang="en-US" sz="2400" dirty="0">
                <a:solidFill>
                  <a:srgbClr val="FFFFCC"/>
                </a:solidFill>
              </a:rPr>
              <a:t>Comment: </a:t>
            </a:r>
            <a:r>
              <a:rPr lang="en-US" sz="2400" dirty="0">
                <a:solidFill>
                  <a:schemeClr val="bg1"/>
                </a:solidFill>
              </a:rPr>
              <a:t>We need street level pedestrian crossings.</a:t>
            </a:r>
          </a:p>
          <a:p>
            <a:pPr marL="342900" indent="-342900" algn="l">
              <a:spcBef>
                <a:spcPts val="0"/>
              </a:spcBef>
              <a:buClr>
                <a:schemeClr val="bg1"/>
              </a:buClr>
              <a:buSzPct val="110000"/>
              <a:buFont typeface="Wingdings" panose="05000000000000000000" pitchFamily="2" charset="2"/>
              <a:buChar char="§"/>
            </a:pPr>
            <a:endParaRPr lang="en-US" sz="2400" dirty="0">
              <a:solidFill>
                <a:schemeClr val="bg1"/>
              </a:solidFill>
            </a:endParaRPr>
          </a:p>
          <a:p>
            <a:pPr marL="342900" indent="-342900" algn="l">
              <a:spcBef>
                <a:spcPts val="0"/>
              </a:spcBef>
              <a:buClr>
                <a:schemeClr val="bg1"/>
              </a:buClr>
              <a:buSzPct val="110000"/>
              <a:buFont typeface="Wingdings" panose="05000000000000000000" pitchFamily="2" charset="2"/>
              <a:buChar char="§"/>
            </a:pPr>
            <a:r>
              <a:rPr lang="en-US" sz="2400" dirty="0">
                <a:solidFill>
                  <a:srgbClr val="FFFFCC"/>
                </a:solidFill>
              </a:rPr>
              <a:t>Comment: </a:t>
            </a:r>
            <a:r>
              <a:rPr lang="en-US" sz="2400" dirty="0">
                <a:solidFill>
                  <a:schemeClr val="bg1"/>
                </a:solidFill>
              </a:rPr>
              <a:t>Inner street grid should be for people, not cars.</a:t>
            </a:r>
          </a:p>
          <a:p>
            <a:pPr marL="342900" indent="-342900" algn="l">
              <a:spcBef>
                <a:spcPts val="0"/>
              </a:spcBef>
              <a:buClr>
                <a:schemeClr val="bg1"/>
              </a:buClr>
              <a:buSzPct val="110000"/>
            </a:pPr>
            <a:r>
              <a:rPr lang="en-US" sz="2400" dirty="0">
                <a:solidFill>
                  <a:srgbClr val="FFFFCC"/>
                </a:solidFill>
              </a:rPr>
              <a:t>     </a:t>
            </a:r>
            <a:endParaRPr lang="en-US" sz="2000" dirty="0">
              <a:solidFill>
                <a:schemeClr val="bg1"/>
              </a:solidFill>
            </a:endParaRPr>
          </a:p>
          <a:p>
            <a:pPr marL="342900" indent="-342900" algn="l">
              <a:spcBef>
                <a:spcPts val="0"/>
              </a:spcBef>
              <a:buClr>
                <a:schemeClr val="bg1"/>
              </a:buClr>
              <a:buSzPct val="110000"/>
              <a:buFont typeface="Wingdings" panose="05000000000000000000" pitchFamily="2" charset="2"/>
              <a:buChar char="§"/>
            </a:pPr>
            <a:r>
              <a:rPr lang="en-US" sz="2400" dirty="0">
                <a:solidFill>
                  <a:srgbClr val="FFFFCC"/>
                </a:solidFill>
              </a:rPr>
              <a:t>Comment: </a:t>
            </a:r>
            <a:r>
              <a:rPr lang="en-US" sz="2400" dirty="0">
                <a:solidFill>
                  <a:schemeClr val="bg1"/>
                </a:solidFill>
              </a:rPr>
              <a:t>We need places to read books and have coffee with friends.</a:t>
            </a:r>
          </a:p>
          <a:p>
            <a:pPr marL="342900" algn="l">
              <a:spcBef>
                <a:spcPts val="0"/>
              </a:spcBef>
              <a:buClr>
                <a:schemeClr val="bg1"/>
              </a:buClr>
              <a:buSzPct val="110000"/>
            </a:pPr>
            <a:endParaRPr lang="en-US" sz="2000" dirty="0">
              <a:solidFill>
                <a:schemeClr val="bg1"/>
              </a:solidFill>
            </a:endParaRPr>
          </a:p>
          <a:p>
            <a:pPr algn="l">
              <a:buClr>
                <a:schemeClr val="bg1"/>
              </a:buClr>
              <a:buSzPct val="110000"/>
            </a:pPr>
            <a:endParaRPr lang="en-US" dirty="0">
              <a:solidFill>
                <a:schemeClr val="bg1">
                  <a:lumMod val="65000"/>
                </a:schemeClr>
              </a:solidFill>
            </a:endParaRPr>
          </a:p>
        </p:txBody>
      </p:sp>
      <p:pic>
        <p:nvPicPr>
          <p:cNvPr id="8" name="Picture 7" descr="A group of people walking in front of a building&#10;&#10;Description generated with very high confidence">
            <a:extLst>
              <a:ext uri="{FF2B5EF4-FFF2-40B4-BE49-F238E27FC236}">
                <a16:creationId xmlns:a16="http://schemas.microsoft.com/office/drawing/2014/main" id="{3F7716C0-7CAB-4DAA-A303-154267E863FD}"/>
              </a:ext>
            </a:extLst>
          </p:cNvPr>
          <p:cNvPicPr>
            <a:picLocks noChangeAspect="1"/>
          </p:cNvPicPr>
          <p:nvPr/>
        </p:nvPicPr>
        <p:blipFill rotWithShape="1">
          <a:blip r:embed="rId3">
            <a:extLst>
              <a:ext uri="{28A0092B-C50C-407E-A947-70E740481C1C}">
                <a14:useLocalDpi xmlns:a14="http://schemas.microsoft.com/office/drawing/2010/main" val="0"/>
              </a:ext>
            </a:extLst>
          </a:blip>
          <a:srcRect l="21601"/>
          <a:stretch/>
        </p:blipFill>
        <p:spPr>
          <a:xfrm>
            <a:off x="6169831" y="1844397"/>
            <a:ext cx="5495737" cy="4026984"/>
          </a:xfrm>
          <a:prstGeom prst="rect">
            <a:avLst/>
          </a:prstGeom>
        </p:spPr>
      </p:pic>
    </p:spTree>
    <p:extLst>
      <p:ext uri="{BB962C8B-B14F-4D97-AF65-F5344CB8AC3E}">
        <p14:creationId xmlns:p14="http://schemas.microsoft.com/office/powerpoint/2010/main" val="223230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group of people walking down a street&#10;&#10;Description generated with very high confidence">
            <a:extLst>
              <a:ext uri="{FF2B5EF4-FFF2-40B4-BE49-F238E27FC236}">
                <a16:creationId xmlns:a16="http://schemas.microsoft.com/office/drawing/2014/main" id="{D2A065BB-7389-48C0-A89B-060570891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375" y="1628107"/>
            <a:ext cx="5659189" cy="4244392"/>
          </a:xfrm>
          <a:prstGeom prst="rect">
            <a:avLst/>
          </a:prstGeom>
        </p:spPr>
      </p:pic>
      <p:sp>
        <p:nvSpPr>
          <p:cNvPr id="11" name="Title 1">
            <a:extLst>
              <a:ext uri="{FF2B5EF4-FFF2-40B4-BE49-F238E27FC236}">
                <a16:creationId xmlns:a16="http://schemas.microsoft.com/office/drawing/2014/main" id="{93593929-A9E9-4749-B70E-5D4189BC1AE3}"/>
              </a:ext>
            </a:extLst>
          </p:cNvPr>
          <p:cNvSpPr txBox="1">
            <a:spLocks/>
          </p:cNvSpPr>
          <p:nvPr/>
        </p:nvSpPr>
        <p:spPr>
          <a:xfrm>
            <a:off x="273921" y="320115"/>
            <a:ext cx="8493561" cy="794124"/>
          </a:xfrm>
          <a:prstGeom prst="rect">
            <a:avLst/>
          </a:prstGeom>
        </p:spPr>
        <p:txBody>
          <a:bodyPr vert="horz" lIns="91440" tIns="45720" rIns="91440" bIns="45720" rtlCol="0" anchor="b">
            <a:normAutofit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dirty="0">
                <a:solidFill>
                  <a:schemeClr val="bg1">
                    <a:lumMod val="75000"/>
                  </a:schemeClr>
                </a:solidFill>
              </a:rPr>
              <a:t>Stakeholder Comments</a:t>
            </a:r>
          </a:p>
        </p:txBody>
      </p:sp>
      <p:sp>
        <p:nvSpPr>
          <p:cNvPr id="12" name="Content Placeholder 5">
            <a:extLst>
              <a:ext uri="{FF2B5EF4-FFF2-40B4-BE49-F238E27FC236}">
                <a16:creationId xmlns:a16="http://schemas.microsoft.com/office/drawing/2014/main" id="{A275A394-FC77-4311-ADEB-B9CAAC4FCFEC}"/>
              </a:ext>
            </a:extLst>
          </p:cNvPr>
          <p:cNvSpPr txBox="1">
            <a:spLocks/>
          </p:cNvSpPr>
          <p:nvPr/>
        </p:nvSpPr>
        <p:spPr>
          <a:xfrm>
            <a:off x="407736" y="2566530"/>
            <a:ext cx="5615891" cy="269127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spcBef>
                <a:spcPts val="0"/>
              </a:spcBef>
              <a:buClr>
                <a:schemeClr val="bg1"/>
              </a:buClr>
              <a:buSzPct val="110000"/>
              <a:buFont typeface="Wingdings" panose="05000000000000000000" pitchFamily="2" charset="2"/>
              <a:buChar char="§"/>
            </a:pPr>
            <a:r>
              <a:rPr lang="en-US" sz="2400" dirty="0">
                <a:solidFill>
                  <a:srgbClr val="FFFFCC"/>
                </a:solidFill>
              </a:rPr>
              <a:t>Comment: </a:t>
            </a:r>
            <a:r>
              <a:rPr lang="en-US" sz="2400" dirty="0">
                <a:solidFill>
                  <a:schemeClr val="bg1"/>
                </a:solidFill>
              </a:rPr>
              <a:t>Daylight Sturtevant Creek.</a:t>
            </a:r>
          </a:p>
          <a:p>
            <a:pPr marL="342900" indent="-342900" algn="l">
              <a:spcBef>
                <a:spcPts val="0"/>
              </a:spcBef>
              <a:buClr>
                <a:schemeClr val="bg1"/>
              </a:buClr>
              <a:buSzPct val="110000"/>
            </a:pPr>
            <a:r>
              <a:rPr lang="en-US" sz="2400" strike="sngStrike" dirty="0">
                <a:solidFill>
                  <a:srgbClr val="FFFFCC"/>
                </a:solidFill>
              </a:rPr>
              <a:t>     </a:t>
            </a:r>
            <a:endParaRPr lang="en-US" sz="2000" dirty="0">
              <a:solidFill>
                <a:schemeClr val="bg1"/>
              </a:solidFill>
            </a:endParaRPr>
          </a:p>
          <a:p>
            <a:pPr marL="342900" indent="-342900" algn="l">
              <a:spcBef>
                <a:spcPts val="0"/>
              </a:spcBef>
              <a:buClr>
                <a:schemeClr val="bg1"/>
              </a:buClr>
              <a:buSzPct val="110000"/>
              <a:buFont typeface="Wingdings" panose="05000000000000000000" pitchFamily="2" charset="2"/>
              <a:buChar char="§"/>
            </a:pPr>
            <a:r>
              <a:rPr lang="en-US" sz="2400" dirty="0">
                <a:solidFill>
                  <a:srgbClr val="FFFFCC"/>
                </a:solidFill>
              </a:rPr>
              <a:t>Comment: </a:t>
            </a:r>
            <a:r>
              <a:rPr lang="en-US" sz="2400" dirty="0">
                <a:solidFill>
                  <a:schemeClr val="bg1"/>
                </a:solidFill>
              </a:rPr>
              <a:t>Up-zone single family homes within 500 yards of station which should be used more.</a:t>
            </a:r>
          </a:p>
          <a:p>
            <a:pPr marL="342900" algn="l">
              <a:spcBef>
                <a:spcPts val="0"/>
              </a:spcBef>
              <a:buClr>
                <a:schemeClr val="bg1"/>
              </a:buClr>
              <a:buSzPct val="110000"/>
            </a:pPr>
            <a:endParaRPr lang="en-US" sz="2000" dirty="0">
              <a:solidFill>
                <a:schemeClr val="bg1"/>
              </a:solidFill>
            </a:endParaRPr>
          </a:p>
          <a:p>
            <a:pPr marL="342900" indent="-342900" algn="l">
              <a:spcBef>
                <a:spcPts val="0"/>
              </a:spcBef>
              <a:buClr>
                <a:schemeClr val="bg1"/>
              </a:buClr>
              <a:buSzPct val="110000"/>
              <a:buFont typeface="Wingdings" panose="05000000000000000000" pitchFamily="2" charset="2"/>
              <a:buChar char="§"/>
            </a:pPr>
            <a:r>
              <a:rPr lang="en-US" sz="2400" dirty="0">
                <a:solidFill>
                  <a:srgbClr val="FFFFCC"/>
                </a:solidFill>
              </a:rPr>
              <a:t>Comment: </a:t>
            </a:r>
            <a:r>
              <a:rPr lang="en-US" sz="2400" dirty="0">
                <a:solidFill>
                  <a:schemeClr val="bg1"/>
                </a:solidFill>
              </a:rPr>
              <a:t>Get people out of their cars.</a:t>
            </a:r>
          </a:p>
          <a:p>
            <a:pPr algn="l">
              <a:buClr>
                <a:schemeClr val="bg1"/>
              </a:buClr>
              <a:buSzPct val="110000"/>
            </a:pPr>
            <a:endParaRPr lang="en-US" dirty="0">
              <a:solidFill>
                <a:schemeClr val="bg1">
                  <a:lumMod val="65000"/>
                </a:schemeClr>
              </a:solidFill>
            </a:endParaRPr>
          </a:p>
        </p:txBody>
      </p:sp>
    </p:spTree>
    <p:extLst>
      <p:ext uri="{BB962C8B-B14F-4D97-AF65-F5344CB8AC3E}">
        <p14:creationId xmlns:p14="http://schemas.microsoft.com/office/powerpoint/2010/main" val="256424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3593929-A9E9-4749-B70E-5D4189BC1AE3}"/>
              </a:ext>
            </a:extLst>
          </p:cNvPr>
          <p:cNvSpPr txBox="1">
            <a:spLocks/>
          </p:cNvSpPr>
          <p:nvPr/>
        </p:nvSpPr>
        <p:spPr>
          <a:xfrm>
            <a:off x="273921" y="320115"/>
            <a:ext cx="8493561" cy="794124"/>
          </a:xfrm>
          <a:prstGeom prst="rect">
            <a:avLst/>
          </a:prstGeom>
        </p:spPr>
        <p:txBody>
          <a:bodyPr vert="horz" lIns="91440" tIns="45720" rIns="91440" bIns="45720" rtlCol="0" anchor="b">
            <a:normAutofit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dirty="0">
                <a:solidFill>
                  <a:schemeClr val="bg1">
                    <a:lumMod val="75000"/>
                  </a:schemeClr>
                </a:solidFill>
              </a:rPr>
              <a:t>Policy Themes</a:t>
            </a:r>
          </a:p>
        </p:txBody>
      </p:sp>
      <p:sp>
        <p:nvSpPr>
          <p:cNvPr id="12" name="Content Placeholder 5">
            <a:extLst>
              <a:ext uri="{FF2B5EF4-FFF2-40B4-BE49-F238E27FC236}">
                <a16:creationId xmlns:a16="http://schemas.microsoft.com/office/drawing/2014/main" id="{A275A394-FC77-4311-ADEB-B9CAAC4FCFEC}"/>
              </a:ext>
            </a:extLst>
          </p:cNvPr>
          <p:cNvSpPr txBox="1">
            <a:spLocks/>
          </p:cNvSpPr>
          <p:nvPr/>
        </p:nvSpPr>
        <p:spPr>
          <a:xfrm>
            <a:off x="273921" y="2016504"/>
            <a:ext cx="4345144" cy="345644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spcBef>
                <a:spcPts val="0"/>
              </a:spcBef>
              <a:buClr>
                <a:schemeClr val="bg1"/>
              </a:buClr>
              <a:buSzPct val="110000"/>
              <a:buFont typeface="Wingdings" panose="05000000000000000000" pitchFamily="2" charset="2"/>
              <a:buChar char="§"/>
            </a:pPr>
            <a:r>
              <a:rPr lang="en-US" sz="2400" dirty="0">
                <a:solidFill>
                  <a:schemeClr val="bg1"/>
                </a:solidFill>
              </a:rPr>
              <a:t>The Public realm</a:t>
            </a:r>
          </a:p>
          <a:p>
            <a:pPr marL="342900" indent="-342900" algn="l">
              <a:spcBef>
                <a:spcPts val="0"/>
              </a:spcBef>
              <a:buClr>
                <a:schemeClr val="bg1"/>
              </a:buClr>
              <a:buSzPct val="110000"/>
              <a:buFont typeface="Wingdings" panose="05000000000000000000" pitchFamily="2" charset="2"/>
              <a:buChar char="§"/>
            </a:pPr>
            <a:r>
              <a:rPr lang="en-US" sz="2400" dirty="0">
                <a:solidFill>
                  <a:schemeClr val="bg1"/>
                </a:solidFill>
              </a:rPr>
              <a:t>Urban Design &amp; Placemaking</a:t>
            </a:r>
          </a:p>
          <a:p>
            <a:pPr marL="342900" indent="-342900" algn="l">
              <a:spcBef>
                <a:spcPts val="0"/>
              </a:spcBef>
              <a:buClr>
                <a:schemeClr val="bg1"/>
              </a:buClr>
              <a:buSzPct val="110000"/>
              <a:buFont typeface="Wingdings" panose="05000000000000000000" pitchFamily="2" charset="2"/>
              <a:buChar char="§"/>
            </a:pPr>
            <a:r>
              <a:rPr lang="en-US" sz="2400" dirty="0">
                <a:solidFill>
                  <a:schemeClr val="bg1"/>
                </a:solidFill>
              </a:rPr>
              <a:t>Land use</a:t>
            </a:r>
          </a:p>
          <a:p>
            <a:pPr marL="342900" indent="-342900" algn="l">
              <a:spcBef>
                <a:spcPts val="0"/>
              </a:spcBef>
              <a:buClr>
                <a:schemeClr val="bg1"/>
              </a:buClr>
              <a:buSzPct val="110000"/>
              <a:buFont typeface="Wingdings" panose="05000000000000000000" pitchFamily="2" charset="2"/>
              <a:buChar char="§"/>
            </a:pPr>
            <a:r>
              <a:rPr lang="en-US" sz="2400" dirty="0">
                <a:solidFill>
                  <a:schemeClr val="bg1"/>
                </a:solidFill>
              </a:rPr>
              <a:t>Neighborhood character</a:t>
            </a:r>
          </a:p>
          <a:p>
            <a:pPr marL="342900" indent="-342900" algn="l">
              <a:spcBef>
                <a:spcPts val="0"/>
              </a:spcBef>
              <a:buClr>
                <a:schemeClr val="bg1"/>
              </a:buClr>
              <a:buSzPct val="110000"/>
              <a:buFont typeface="Wingdings" panose="05000000000000000000" pitchFamily="2" charset="2"/>
              <a:buChar char="§"/>
            </a:pPr>
            <a:r>
              <a:rPr lang="en-US" sz="2400" dirty="0">
                <a:solidFill>
                  <a:schemeClr val="bg1"/>
                </a:solidFill>
              </a:rPr>
              <a:t>Safety</a:t>
            </a:r>
          </a:p>
          <a:p>
            <a:pPr marL="342900" indent="-342900" algn="l">
              <a:spcBef>
                <a:spcPts val="0"/>
              </a:spcBef>
              <a:buClr>
                <a:schemeClr val="bg1"/>
              </a:buClr>
              <a:buSzPct val="110000"/>
              <a:buFont typeface="Wingdings" panose="05000000000000000000" pitchFamily="2" charset="2"/>
              <a:buChar char="§"/>
            </a:pPr>
            <a:r>
              <a:rPr lang="en-US" sz="2400" dirty="0">
                <a:solidFill>
                  <a:schemeClr val="bg1"/>
                </a:solidFill>
              </a:rPr>
              <a:t>Mobility &amp; connectivity</a:t>
            </a:r>
          </a:p>
          <a:p>
            <a:pPr marL="342900" indent="-342900" algn="l">
              <a:spcBef>
                <a:spcPts val="0"/>
              </a:spcBef>
              <a:buClr>
                <a:schemeClr val="bg1"/>
              </a:buClr>
              <a:buSzPct val="110000"/>
              <a:buFont typeface="Wingdings" panose="05000000000000000000" pitchFamily="2" charset="2"/>
              <a:buChar char="§"/>
            </a:pPr>
            <a:r>
              <a:rPr lang="en-US" sz="2400" dirty="0">
                <a:solidFill>
                  <a:schemeClr val="bg1"/>
                </a:solidFill>
              </a:rPr>
              <a:t>Growth Strategy</a:t>
            </a:r>
          </a:p>
          <a:p>
            <a:pPr marL="342900" indent="-342900" algn="l">
              <a:spcBef>
                <a:spcPts val="0"/>
              </a:spcBef>
              <a:buClr>
                <a:schemeClr val="bg1"/>
              </a:buClr>
              <a:buSzPct val="110000"/>
              <a:buFont typeface="Wingdings" panose="05000000000000000000" pitchFamily="2" charset="2"/>
              <a:buChar char="§"/>
            </a:pPr>
            <a:r>
              <a:rPr lang="en-US" sz="2400" dirty="0">
                <a:solidFill>
                  <a:schemeClr val="bg1"/>
                </a:solidFill>
              </a:rPr>
              <a:t>Sustainability</a:t>
            </a:r>
          </a:p>
          <a:p>
            <a:pPr marL="342900" indent="-342900" algn="l">
              <a:spcBef>
                <a:spcPts val="0"/>
              </a:spcBef>
              <a:buClr>
                <a:schemeClr val="bg1"/>
              </a:buClr>
              <a:buSzPct val="110000"/>
              <a:buFont typeface="Wingdings" panose="05000000000000000000" pitchFamily="2" charset="2"/>
              <a:buChar char="§"/>
            </a:pPr>
            <a:r>
              <a:rPr lang="en-US" sz="2400" dirty="0">
                <a:solidFill>
                  <a:schemeClr val="bg1"/>
                </a:solidFill>
              </a:rPr>
              <a:t>Environment</a:t>
            </a:r>
          </a:p>
        </p:txBody>
      </p:sp>
      <p:pic>
        <p:nvPicPr>
          <p:cNvPr id="3" name="Picture 2" descr="A picture containing metalware, object, bicycle&#10;&#10;Description generated with high confidence">
            <a:extLst>
              <a:ext uri="{FF2B5EF4-FFF2-40B4-BE49-F238E27FC236}">
                <a16:creationId xmlns:a16="http://schemas.microsoft.com/office/drawing/2014/main" id="{AFAD05D9-B517-405C-A413-1C23D6F26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597" y="1410630"/>
            <a:ext cx="6398011" cy="4265341"/>
          </a:xfrm>
          <a:prstGeom prst="rect">
            <a:avLst/>
          </a:prstGeom>
        </p:spPr>
      </p:pic>
    </p:spTree>
    <p:extLst>
      <p:ext uri="{BB962C8B-B14F-4D97-AF65-F5344CB8AC3E}">
        <p14:creationId xmlns:p14="http://schemas.microsoft.com/office/powerpoint/2010/main" val="2127062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3593929-A9E9-4749-B70E-5D4189BC1AE3}"/>
              </a:ext>
            </a:extLst>
          </p:cNvPr>
          <p:cNvSpPr txBox="1">
            <a:spLocks/>
          </p:cNvSpPr>
          <p:nvPr/>
        </p:nvSpPr>
        <p:spPr>
          <a:xfrm>
            <a:off x="273921" y="320115"/>
            <a:ext cx="8493561" cy="794124"/>
          </a:xfrm>
          <a:prstGeom prst="rect">
            <a:avLst/>
          </a:prstGeom>
        </p:spPr>
        <p:txBody>
          <a:bodyPr vert="horz" lIns="91440" tIns="45720" rIns="91440" bIns="45720" rtlCol="0" anchor="b">
            <a:normAutofit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dirty="0">
                <a:solidFill>
                  <a:schemeClr val="bg1">
                    <a:lumMod val="75000"/>
                  </a:schemeClr>
                </a:solidFill>
              </a:rPr>
              <a:t>Recommendation</a:t>
            </a:r>
          </a:p>
        </p:txBody>
      </p:sp>
      <p:sp>
        <p:nvSpPr>
          <p:cNvPr id="12" name="Content Placeholder 5">
            <a:extLst>
              <a:ext uri="{FF2B5EF4-FFF2-40B4-BE49-F238E27FC236}">
                <a16:creationId xmlns:a16="http://schemas.microsoft.com/office/drawing/2014/main" id="{A275A394-FC77-4311-ADEB-B9CAAC4FCFEC}"/>
              </a:ext>
            </a:extLst>
          </p:cNvPr>
          <p:cNvSpPr txBox="1">
            <a:spLocks/>
          </p:cNvSpPr>
          <p:nvPr/>
        </p:nvSpPr>
        <p:spPr>
          <a:xfrm>
            <a:off x="1800161" y="3341043"/>
            <a:ext cx="8607862" cy="693078"/>
          </a:xfrm>
          <a:prstGeom prst="rect">
            <a:avLst/>
          </a:prstGeom>
        </p:spPr>
        <p:txBody>
          <a:bodyPr vert="horz" lIns="91440" tIns="45720" rIns="91440" bIns="45720" rtlCol="0" anchor="t">
            <a:normAutofit fontScale="925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spcBef>
                <a:spcPts val="0"/>
              </a:spcBef>
              <a:buClr>
                <a:schemeClr val="bg1"/>
              </a:buClr>
              <a:buSzPct val="110000"/>
            </a:pPr>
            <a:r>
              <a:rPr lang="en-US" sz="3200" dirty="0">
                <a:solidFill>
                  <a:srgbClr val="FFFFCC"/>
                </a:solidFill>
              </a:rPr>
              <a:t>Approve the resolution and advance to City Council</a:t>
            </a:r>
          </a:p>
        </p:txBody>
      </p:sp>
    </p:spTree>
    <p:extLst>
      <p:ext uri="{BB962C8B-B14F-4D97-AF65-F5344CB8AC3E}">
        <p14:creationId xmlns:p14="http://schemas.microsoft.com/office/powerpoint/2010/main" val="179722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68E6BF-E0FD-4A8B-875D-0A01BFCA0286}"/>
              </a:ext>
            </a:extLst>
          </p:cNvPr>
          <p:cNvPicPr>
            <a:picLocks noChangeAspect="1"/>
          </p:cNvPicPr>
          <p:nvPr/>
        </p:nvPicPr>
        <p:blipFill rotWithShape="1">
          <a:blip r:embed="rId3"/>
          <a:srcRect l="7801" t="1671" r="8908" b="23485"/>
          <a:stretch/>
        </p:blipFill>
        <p:spPr>
          <a:xfrm>
            <a:off x="5411" y="91213"/>
            <a:ext cx="12191999" cy="6849914"/>
          </a:xfrm>
          <a:prstGeom prst="rect">
            <a:avLst/>
          </a:prstGeom>
        </p:spPr>
      </p:pic>
      <p:sp>
        <p:nvSpPr>
          <p:cNvPr id="2" name="Title 1">
            <a:extLst>
              <a:ext uri="{FF2B5EF4-FFF2-40B4-BE49-F238E27FC236}">
                <a16:creationId xmlns:a16="http://schemas.microsoft.com/office/drawing/2014/main" id="{893FE121-138C-4429-A682-24ABFFFAFFD8}"/>
              </a:ext>
            </a:extLst>
          </p:cNvPr>
          <p:cNvSpPr>
            <a:spLocks noGrp="1"/>
          </p:cNvSpPr>
          <p:nvPr>
            <p:ph type="ctrTitle" idx="4294967295"/>
          </p:nvPr>
        </p:nvSpPr>
        <p:spPr>
          <a:xfrm>
            <a:off x="6031004" y="296626"/>
            <a:ext cx="5925685" cy="1646302"/>
          </a:xfrm>
          <a:prstGeom prst="rect">
            <a:avLst/>
          </a:prstGeom>
        </p:spPr>
        <p:txBody>
          <a:bodyPr/>
          <a:lstStyle/>
          <a:p>
            <a:pPr algn="r"/>
            <a:r>
              <a:rPr lang="en-US" dirty="0">
                <a:solidFill>
                  <a:schemeClr val="tx1"/>
                </a:solidFill>
              </a:rPr>
              <a:t>EAST MAIN TRANSIT ORIENTED DISTRICT</a:t>
            </a:r>
          </a:p>
        </p:txBody>
      </p:sp>
      <p:sp>
        <p:nvSpPr>
          <p:cNvPr id="3" name="Subtitle 2">
            <a:extLst>
              <a:ext uri="{FF2B5EF4-FFF2-40B4-BE49-F238E27FC236}">
                <a16:creationId xmlns:a16="http://schemas.microsoft.com/office/drawing/2014/main" id="{DD2F0E44-1B3C-4EDD-B97E-C5CE703E675B}"/>
              </a:ext>
            </a:extLst>
          </p:cNvPr>
          <p:cNvSpPr>
            <a:spLocks noGrp="1"/>
          </p:cNvSpPr>
          <p:nvPr>
            <p:ph type="subTitle" idx="4294967295"/>
          </p:nvPr>
        </p:nvSpPr>
        <p:spPr>
          <a:xfrm>
            <a:off x="6164354" y="1394459"/>
            <a:ext cx="5658986" cy="803555"/>
          </a:xfrm>
          <a:prstGeom prst="rect">
            <a:avLst/>
          </a:prstGeom>
        </p:spPr>
        <p:txBody>
          <a:bodyPr/>
          <a:lstStyle/>
          <a:p>
            <a:pPr marL="0" indent="0" algn="r">
              <a:buNone/>
            </a:pPr>
            <a:r>
              <a:rPr lang="en-US" dirty="0">
                <a:solidFill>
                  <a:schemeClr val="tx1">
                    <a:lumMod val="75000"/>
                    <a:lumOff val="25000"/>
                  </a:schemeClr>
                </a:solidFill>
              </a:rPr>
              <a:t>COMPREHENSIVE PLAN PUBLIC HEARING</a:t>
            </a:r>
          </a:p>
          <a:p>
            <a:pPr marL="0" indent="0" algn="r">
              <a:buNone/>
            </a:pPr>
            <a:r>
              <a:rPr lang="en-US" dirty="0">
                <a:solidFill>
                  <a:schemeClr val="tx1">
                    <a:lumMod val="75000"/>
                    <a:lumOff val="25000"/>
                  </a:schemeClr>
                </a:solidFill>
              </a:rPr>
              <a:t>NOVEMBER 07, 2018</a:t>
            </a:r>
          </a:p>
          <a:p>
            <a:pPr algn="r"/>
            <a:endParaRPr lang="en-US" dirty="0">
              <a:solidFill>
                <a:schemeClr val="tx1">
                  <a:lumMod val="75000"/>
                  <a:lumOff val="25000"/>
                </a:schemeClr>
              </a:solidFill>
            </a:endParaRPr>
          </a:p>
        </p:txBody>
      </p:sp>
      <p:pic>
        <p:nvPicPr>
          <p:cNvPr id="1035" name="Picture 11" descr="https://lmnarchitects.com/wp-content/uploads/2018/01/ST-EL-Overlake-Transit-Center-Station-2-150x150.jpg">
            <a:extLst>
              <a:ext uri="{FF2B5EF4-FFF2-40B4-BE49-F238E27FC236}">
                <a16:creationId xmlns:a16="http://schemas.microsoft.com/office/drawing/2014/main" id="{6BAF1A52-774A-4EC2-BB66-2307A9DAD0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814387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mnarchitects.com/wp-content/uploads/2018/01/ST-EL-Overlake-Transit-Center-Station-1-150x150.jpg">
            <a:extLst>
              <a:ext uri="{FF2B5EF4-FFF2-40B4-BE49-F238E27FC236}">
                <a16:creationId xmlns:a16="http://schemas.microsoft.com/office/drawing/2014/main" id="{4314A4EA-5174-4B99-A9DF-832A7EE8E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9515475"/>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687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a:extLst>
              <a:ext uri="{FF2B5EF4-FFF2-40B4-BE49-F238E27FC236}">
                <a16:creationId xmlns:a16="http://schemas.microsoft.com/office/drawing/2014/main" id="{60A5277B-7823-4471-9C9C-77F7FD7B84BB}"/>
              </a:ext>
            </a:extLst>
          </p:cNvPr>
          <p:cNvPicPr>
            <a:picLocks noChangeAspect="1"/>
          </p:cNvPicPr>
          <p:nvPr/>
        </p:nvPicPr>
        <p:blipFill rotWithShape="1">
          <a:blip r:embed="rId3"/>
          <a:srcRect t="9791" b="5939"/>
          <a:stretch/>
        </p:blipFill>
        <p:spPr>
          <a:xfrm>
            <a:off x="20" y="10"/>
            <a:ext cx="12191980" cy="6857990"/>
          </a:xfrm>
          <a:prstGeom prst="rect">
            <a:avLst/>
          </a:prstGeom>
        </p:spPr>
      </p:pic>
      <p:sp>
        <p:nvSpPr>
          <p:cNvPr id="2" name="Star: 5 Points 1">
            <a:hlinkClick r:id="rId4" action="ppaction://hlinksldjump"/>
            <a:extLst>
              <a:ext uri="{FF2B5EF4-FFF2-40B4-BE49-F238E27FC236}">
                <a16:creationId xmlns:a16="http://schemas.microsoft.com/office/drawing/2014/main" id="{8A2C8060-17AA-46D0-A08A-79D99EA1B51F}"/>
              </a:ext>
            </a:extLst>
          </p:cNvPr>
          <p:cNvSpPr/>
          <p:nvPr/>
        </p:nvSpPr>
        <p:spPr>
          <a:xfrm>
            <a:off x="11272342" y="584900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38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3593929-A9E9-4749-B70E-5D4189BC1AE3}"/>
              </a:ext>
            </a:extLst>
          </p:cNvPr>
          <p:cNvSpPr txBox="1">
            <a:spLocks/>
          </p:cNvSpPr>
          <p:nvPr/>
        </p:nvSpPr>
        <p:spPr>
          <a:xfrm>
            <a:off x="273922" y="320115"/>
            <a:ext cx="5656231" cy="794124"/>
          </a:xfrm>
          <a:prstGeom prst="rect">
            <a:avLst/>
          </a:prstGeom>
        </p:spPr>
        <p:txBody>
          <a:bodyPr vert="horz" lIns="91440" tIns="45720" rIns="91440" bIns="45720" rtlCol="0" anchor="b">
            <a:normAutofit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dirty="0">
                <a:solidFill>
                  <a:schemeClr val="bg1">
                    <a:lumMod val="75000"/>
                  </a:schemeClr>
                </a:solidFill>
              </a:rPr>
              <a:t>Why</a:t>
            </a:r>
          </a:p>
        </p:txBody>
      </p:sp>
      <p:sp>
        <p:nvSpPr>
          <p:cNvPr id="12" name="Content Placeholder 5">
            <a:extLst>
              <a:ext uri="{FF2B5EF4-FFF2-40B4-BE49-F238E27FC236}">
                <a16:creationId xmlns:a16="http://schemas.microsoft.com/office/drawing/2014/main" id="{A275A394-FC77-4311-ADEB-B9CAAC4FCFEC}"/>
              </a:ext>
            </a:extLst>
          </p:cNvPr>
          <p:cNvSpPr txBox="1">
            <a:spLocks/>
          </p:cNvSpPr>
          <p:nvPr/>
        </p:nvSpPr>
        <p:spPr>
          <a:xfrm>
            <a:off x="273921" y="1361515"/>
            <a:ext cx="5972351" cy="444238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buClr>
                <a:schemeClr val="bg1"/>
              </a:buClr>
              <a:buSzPct val="110000"/>
              <a:buFont typeface="Wingdings" panose="05000000000000000000" pitchFamily="2" charset="2"/>
              <a:buChar char="§"/>
            </a:pPr>
            <a:r>
              <a:rPr lang="en-US" sz="2400" dirty="0">
                <a:solidFill>
                  <a:schemeClr val="bg1">
                    <a:lumMod val="95000"/>
                  </a:schemeClr>
                </a:solidFill>
              </a:rPr>
              <a:t>A chance to capitalize and leverage the full potential around new station areas.</a:t>
            </a:r>
          </a:p>
          <a:p>
            <a:pPr marL="342900" indent="-342900" algn="l">
              <a:buClr>
                <a:schemeClr val="bg1"/>
              </a:buClr>
              <a:buSzPct val="110000"/>
              <a:buFont typeface="Wingdings" panose="05000000000000000000" pitchFamily="2" charset="2"/>
              <a:buChar char="§"/>
            </a:pPr>
            <a:endParaRPr lang="en-US" sz="1200" dirty="0">
              <a:solidFill>
                <a:schemeClr val="bg1">
                  <a:lumMod val="95000"/>
                </a:schemeClr>
              </a:solidFill>
            </a:endParaRPr>
          </a:p>
          <a:p>
            <a:pPr marL="342900" indent="-342900" algn="l">
              <a:buClr>
                <a:schemeClr val="bg1"/>
              </a:buClr>
              <a:buSzPct val="110000"/>
              <a:buFont typeface="Wingdings" panose="05000000000000000000" pitchFamily="2" charset="2"/>
              <a:buChar char="§"/>
            </a:pPr>
            <a:r>
              <a:rPr lang="en-US" sz="2400" dirty="0">
                <a:solidFill>
                  <a:schemeClr val="bg1">
                    <a:lumMod val="95000"/>
                  </a:schemeClr>
                </a:solidFill>
              </a:rPr>
              <a:t>To realize a full range of public benefits that would not be otherwise possible.</a:t>
            </a:r>
          </a:p>
          <a:p>
            <a:pPr algn="l">
              <a:buClr>
                <a:schemeClr val="bg1"/>
              </a:buClr>
              <a:buSzPct val="110000"/>
            </a:pPr>
            <a:endParaRPr lang="en-US" sz="1200" dirty="0">
              <a:solidFill>
                <a:schemeClr val="bg1">
                  <a:lumMod val="95000"/>
                </a:schemeClr>
              </a:solidFill>
            </a:endParaRPr>
          </a:p>
          <a:p>
            <a:pPr marL="342900" indent="-342900" algn="l">
              <a:buClr>
                <a:schemeClr val="bg1"/>
              </a:buClr>
              <a:buSzPct val="110000"/>
              <a:buFont typeface="Wingdings" panose="05000000000000000000" pitchFamily="2" charset="2"/>
              <a:buChar char="§"/>
            </a:pPr>
            <a:r>
              <a:rPr lang="en-US" sz="2400" dirty="0">
                <a:solidFill>
                  <a:schemeClr val="bg1">
                    <a:lumMod val="95000"/>
                  </a:schemeClr>
                </a:solidFill>
              </a:rPr>
              <a:t>Sensitivity to the region’s Growth Management Act . </a:t>
            </a:r>
          </a:p>
          <a:p>
            <a:pPr marL="342900" indent="-342900" algn="l">
              <a:buClr>
                <a:schemeClr val="bg1"/>
              </a:buClr>
              <a:buSzPct val="110000"/>
              <a:buFont typeface="Wingdings" panose="05000000000000000000" pitchFamily="2" charset="2"/>
              <a:buChar char="§"/>
            </a:pPr>
            <a:r>
              <a:rPr lang="en-US" sz="2400" dirty="0">
                <a:solidFill>
                  <a:schemeClr val="bg1">
                    <a:lumMod val="95000"/>
                  </a:schemeClr>
                </a:solidFill>
              </a:rPr>
              <a:t>To fulfill the city’s obligation to balance economic development and citizen well-being.</a:t>
            </a:r>
          </a:p>
          <a:p>
            <a:pPr marL="342900" indent="-342900" algn="l">
              <a:buClr>
                <a:schemeClr val="bg1"/>
              </a:buClr>
              <a:buSzPct val="110000"/>
              <a:buFont typeface="Wingdings" panose="05000000000000000000" pitchFamily="2" charset="2"/>
              <a:buChar char="§"/>
            </a:pPr>
            <a:endParaRPr lang="en-US" sz="2400" dirty="0">
              <a:solidFill>
                <a:schemeClr val="bg1">
                  <a:lumMod val="95000"/>
                </a:schemeClr>
              </a:solidFill>
            </a:endParaRPr>
          </a:p>
        </p:txBody>
      </p:sp>
      <p:sp>
        <p:nvSpPr>
          <p:cNvPr id="9" name="Rectangle 8">
            <a:hlinkClick r:id="rId3"/>
            <a:extLst>
              <a:ext uri="{FF2B5EF4-FFF2-40B4-BE49-F238E27FC236}">
                <a16:creationId xmlns:a16="http://schemas.microsoft.com/office/drawing/2014/main" id="{0DA52C12-AC02-4854-93F0-2E7CF781D451}"/>
              </a:ext>
            </a:extLst>
          </p:cNvPr>
          <p:cNvSpPr/>
          <p:nvPr/>
        </p:nvSpPr>
        <p:spPr>
          <a:xfrm>
            <a:off x="3532845" y="2487705"/>
            <a:ext cx="1842247" cy="336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rowd of people at a park&#10;&#10;Description generated with very high confidence">
            <a:extLst>
              <a:ext uri="{FF2B5EF4-FFF2-40B4-BE49-F238E27FC236}">
                <a16:creationId xmlns:a16="http://schemas.microsoft.com/office/drawing/2014/main" id="{09DC4B35-2053-4873-B617-52B458500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273" y="1361515"/>
            <a:ext cx="5513292" cy="4134969"/>
          </a:xfrm>
          <a:prstGeom prst="rect">
            <a:avLst/>
          </a:prstGeom>
        </p:spPr>
      </p:pic>
      <p:sp>
        <p:nvSpPr>
          <p:cNvPr id="14" name="TextBox 13">
            <a:extLst>
              <a:ext uri="{FF2B5EF4-FFF2-40B4-BE49-F238E27FC236}">
                <a16:creationId xmlns:a16="http://schemas.microsoft.com/office/drawing/2014/main" id="{FAF71D54-DE70-4382-8588-FE93CDB1AAB6}"/>
              </a:ext>
            </a:extLst>
          </p:cNvPr>
          <p:cNvSpPr txBox="1"/>
          <p:nvPr/>
        </p:nvSpPr>
        <p:spPr>
          <a:xfrm>
            <a:off x="6169959" y="5526903"/>
            <a:ext cx="3565712" cy="276999"/>
          </a:xfrm>
          <a:prstGeom prst="rect">
            <a:avLst/>
          </a:prstGeom>
          <a:noFill/>
        </p:spPr>
        <p:txBody>
          <a:bodyPr wrap="square" rtlCol="0">
            <a:spAutoFit/>
          </a:bodyPr>
          <a:lstStyle/>
          <a:p>
            <a:r>
              <a:rPr lang="en-US" sz="1200" dirty="0">
                <a:solidFill>
                  <a:schemeClr val="bg1">
                    <a:lumMod val="95000"/>
                  </a:schemeClr>
                </a:solidFill>
              </a:rPr>
              <a:t>Proposed METRO Blue Line Minneapolis – St. Paul</a:t>
            </a:r>
          </a:p>
        </p:txBody>
      </p:sp>
    </p:spTree>
    <p:extLst>
      <p:ext uri="{BB962C8B-B14F-4D97-AF65-F5344CB8AC3E}">
        <p14:creationId xmlns:p14="http://schemas.microsoft.com/office/powerpoint/2010/main" val="1818034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3593929-A9E9-4749-B70E-5D4189BC1AE3}"/>
              </a:ext>
            </a:extLst>
          </p:cNvPr>
          <p:cNvSpPr txBox="1">
            <a:spLocks/>
          </p:cNvSpPr>
          <p:nvPr/>
        </p:nvSpPr>
        <p:spPr>
          <a:xfrm>
            <a:off x="273922" y="320115"/>
            <a:ext cx="3565213" cy="794124"/>
          </a:xfrm>
          <a:prstGeom prst="rect">
            <a:avLst/>
          </a:prstGeom>
        </p:spPr>
        <p:txBody>
          <a:bodyPr vert="horz" lIns="91440" tIns="45720" rIns="91440" bIns="45720" rtlCol="0" anchor="b">
            <a:normAutofit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dirty="0">
                <a:solidFill>
                  <a:schemeClr val="bg1">
                    <a:lumMod val="75000"/>
                  </a:schemeClr>
                </a:solidFill>
              </a:rPr>
              <a:t>Context</a:t>
            </a:r>
          </a:p>
        </p:txBody>
      </p:sp>
      <p:sp>
        <p:nvSpPr>
          <p:cNvPr id="12" name="Content Placeholder 5">
            <a:extLst>
              <a:ext uri="{FF2B5EF4-FFF2-40B4-BE49-F238E27FC236}">
                <a16:creationId xmlns:a16="http://schemas.microsoft.com/office/drawing/2014/main" id="{A275A394-FC77-4311-ADEB-B9CAAC4FCFEC}"/>
              </a:ext>
            </a:extLst>
          </p:cNvPr>
          <p:cNvSpPr txBox="1">
            <a:spLocks/>
          </p:cNvSpPr>
          <p:nvPr/>
        </p:nvSpPr>
        <p:spPr>
          <a:xfrm>
            <a:off x="273922" y="2485839"/>
            <a:ext cx="4888744" cy="2384516"/>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buClr>
                <a:schemeClr val="bg1"/>
              </a:buClr>
              <a:buSzPct val="110000"/>
            </a:pPr>
            <a:r>
              <a:rPr lang="en-US" sz="2400" dirty="0">
                <a:solidFill>
                  <a:schemeClr val="bg1"/>
                </a:solidFill>
              </a:rPr>
              <a:t>$3.7 billion budgeted  </a:t>
            </a:r>
            <a:r>
              <a:rPr lang="en-US" sz="1600" dirty="0">
                <a:solidFill>
                  <a:schemeClr val="bg1">
                    <a:lumMod val="50000"/>
                  </a:schemeClr>
                </a:solidFill>
              </a:rPr>
              <a:t>(East Link Video) </a:t>
            </a:r>
            <a:endParaRPr lang="en-US" dirty="0">
              <a:solidFill>
                <a:schemeClr val="bg1">
                  <a:lumMod val="50000"/>
                </a:schemeClr>
              </a:solidFill>
            </a:endParaRPr>
          </a:p>
          <a:p>
            <a:pPr marL="800100" indent="-342900" algn="l">
              <a:buClr>
                <a:srgbClr val="FFFFCC"/>
              </a:buClr>
              <a:buSzPct val="110000"/>
              <a:buFont typeface="Wingdings" panose="05000000000000000000" pitchFamily="2" charset="2"/>
              <a:buChar char="§"/>
            </a:pPr>
            <a:r>
              <a:rPr lang="en-US" sz="2400" dirty="0">
                <a:solidFill>
                  <a:schemeClr val="bg1"/>
                </a:solidFill>
              </a:rPr>
              <a:t>10 miles, 14 stations</a:t>
            </a:r>
          </a:p>
          <a:p>
            <a:pPr marL="800100" lvl="1" indent="-342900" algn="l">
              <a:buClr>
                <a:srgbClr val="FFFFCC"/>
              </a:buClr>
              <a:buSzPct val="110000"/>
              <a:buFont typeface="Wingdings" panose="05000000000000000000" pitchFamily="2" charset="2"/>
              <a:buChar char="§"/>
            </a:pPr>
            <a:r>
              <a:rPr lang="en-US" sz="2400" dirty="0">
                <a:solidFill>
                  <a:schemeClr val="bg1"/>
                </a:solidFill>
              </a:rPr>
              <a:t>Start of service: 2023</a:t>
            </a:r>
          </a:p>
          <a:p>
            <a:pPr marL="800100" lvl="1" indent="-342900" algn="l">
              <a:buClr>
                <a:srgbClr val="FFFFCC"/>
              </a:buClr>
              <a:buSzPct val="110000"/>
              <a:buFont typeface="Wingdings" panose="05000000000000000000" pitchFamily="2" charset="2"/>
              <a:buChar char="§"/>
            </a:pPr>
            <a:r>
              <a:rPr lang="en-US" sz="2400" dirty="0">
                <a:solidFill>
                  <a:schemeClr val="bg1"/>
                </a:solidFill>
              </a:rPr>
              <a:t>Projected ridership: 50,000 by 2030</a:t>
            </a:r>
          </a:p>
        </p:txBody>
      </p:sp>
      <p:pic>
        <p:nvPicPr>
          <p:cNvPr id="13" name="Picture 12">
            <a:extLst>
              <a:ext uri="{FF2B5EF4-FFF2-40B4-BE49-F238E27FC236}">
                <a16:creationId xmlns:a16="http://schemas.microsoft.com/office/drawing/2014/main" id="{E3D8AA43-76BF-4263-8E3C-6D69CEB0FED2}"/>
              </a:ext>
            </a:extLst>
          </p:cNvPr>
          <p:cNvPicPr>
            <a:picLocks noChangeAspect="1"/>
          </p:cNvPicPr>
          <p:nvPr/>
        </p:nvPicPr>
        <p:blipFill>
          <a:blip r:embed="rId3">
            <a:lum bright="-20000" contrast="20000"/>
          </a:blip>
          <a:stretch>
            <a:fillRect/>
          </a:stretch>
        </p:blipFill>
        <p:spPr>
          <a:xfrm>
            <a:off x="6474759" y="639247"/>
            <a:ext cx="5281954" cy="5579505"/>
          </a:xfrm>
          <a:prstGeom prst="rect">
            <a:avLst/>
          </a:prstGeom>
        </p:spPr>
      </p:pic>
      <p:sp>
        <p:nvSpPr>
          <p:cNvPr id="9" name="Rectangle 8">
            <a:hlinkClick r:id="rId4"/>
            <a:extLst>
              <a:ext uri="{FF2B5EF4-FFF2-40B4-BE49-F238E27FC236}">
                <a16:creationId xmlns:a16="http://schemas.microsoft.com/office/drawing/2014/main" id="{0DA52C12-AC02-4854-93F0-2E7CF781D451}"/>
              </a:ext>
            </a:extLst>
          </p:cNvPr>
          <p:cNvSpPr/>
          <p:nvPr/>
        </p:nvSpPr>
        <p:spPr>
          <a:xfrm>
            <a:off x="3532845" y="2487705"/>
            <a:ext cx="1842247" cy="336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5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3593929-A9E9-4749-B70E-5D4189BC1AE3}"/>
              </a:ext>
            </a:extLst>
          </p:cNvPr>
          <p:cNvSpPr txBox="1">
            <a:spLocks/>
          </p:cNvSpPr>
          <p:nvPr/>
        </p:nvSpPr>
        <p:spPr>
          <a:xfrm>
            <a:off x="273922" y="320115"/>
            <a:ext cx="3565213" cy="794124"/>
          </a:xfrm>
          <a:prstGeom prst="rect">
            <a:avLst/>
          </a:prstGeom>
        </p:spPr>
        <p:txBody>
          <a:bodyPr vert="horz" lIns="91440" tIns="45720" rIns="91440" bIns="45720" rtlCol="0" anchor="b">
            <a:normAutofit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dirty="0">
                <a:solidFill>
                  <a:schemeClr val="bg1">
                    <a:lumMod val="75000"/>
                  </a:schemeClr>
                </a:solidFill>
              </a:rPr>
              <a:t>Context</a:t>
            </a:r>
          </a:p>
        </p:txBody>
      </p:sp>
      <p:sp>
        <p:nvSpPr>
          <p:cNvPr id="12" name="Content Placeholder 5">
            <a:extLst>
              <a:ext uri="{FF2B5EF4-FFF2-40B4-BE49-F238E27FC236}">
                <a16:creationId xmlns:a16="http://schemas.microsoft.com/office/drawing/2014/main" id="{A275A394-FC77-4311-ADEB-B9CAAC4FCFEC}"/>
              </a:ext>
            </a:extLst>
          </p:cNvPr>
          <p:cNvSpPr txBox="1">
            <a:spLocks/>
          </p:cNvSpPr>
          <p:nvPr/>
        </p:nvSpPr>
        <p:spPr>
          <a:xfrm>
            <a:off x="273922" y="2485839"/>
            <a:ext cx="4888744" cy="2384516"/>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buClr>
                <a:schemeClr val="bg1"/>
              </a:buClr>
              <a:buSzPct val="110000"/>
            </a:pPr>
            <a:r>
              <a:rPr lang="en-US" sz="2400" dirty="0">
                <a:solidFill>
                  <a:schemeClr val="bg1"/>
                </a:solidFill>
              </a:rPr>
              <a:t>Identity</a:t>
            </a:r>
            <a:endParaRPr lang="en-US" dirty="0">
              <a:solidFill>
                <a:schemeClr val="bg1">
                  <a:lumMod val="50000"/>
                </a:schemeClr>
              </a:solidFill>
            </a:endParaRPr>
          </a:p>
          <a:p>
            <a:pPr marL="800100" indent="-342900" algn="l">
              <a:buClr>
                <a:srgbClr val="FFFFCC"/>
              </a:buClr>
              <a:buSzPct val="110000"/>
              <a:buFont typeface="Wingdings" panose="05000000000000000000" pitchFamily="2" charset="2"/>
              <a:buChar char="§"/>
            </a:pPr>
            <a:r>
              <a:rPr lang="en-US" sz="2400" dirty="0">
                <a:solidFill>
                  <a:schemeClr val="bg1"/>
                </a:solidFill>
              </a:rPr>
              <a:t>Transit station as “place”</a:t>
            </a:r>
          </a:p>
          <a:p>
            <a:pPr marL="800100" lvl="1" indent="-342900" algn="l">
              <a:buClr>
                <a:srgbClr val="FFFFCC"/>
              </a:buClr>
              <a:buSzPct val="110000"/>
              <a:buFont typeface="Wingdings" panose="05000000000000000000" pitchFamily="2" charset="2"/>
              <a:buChar char="§"/>
            </a:pPr>
            <a:r>
              <a:rPr lang="en-US" sz="2400" dirty="0">
                <a:solidFill>
                  <a:schemeClr val="bg1"/>
                </a:solidFill>
              </a:rPr>
              <a:t>Good public spaces build value</a:t>
            </a:r>
          </a:p>
          <a:p>
            <a:pPr marL="800100" lvl="1" indent="-342900" algn="l">
              <a:buClr>
                <a:srgbClr val="FFFFCC"/>
              </a:buClr>
              <a:buSzPct val="110000"/>
              <a:buFont typeface="Wingdings" panose="05000000000000000000" pitchFamily="2" charset="2"/>
              <a:buChar char="§"/>
            </a:pPr>
            <a:r>
              <a:rPr lang="en-US" sz="2400" dirty="0">
                <a:solidFill>
                  <a:schemeClr val="bg1"/>
                </a:solidFill>
              </a:rPr>
              <a:t>Bellevue </a:t>
            </a:r>
            <a:r>
              <a:rPr lang="en-US" sz="2400" i="1" dirty="0">
                <a:solidFill>
                  <a:schemeClr val="bg1"/>
                </a:solidFill>
              </a:rPr>
              <a:t>can</a:t>
            </a:r>
            <a:r>
              <a:rPr lang="en-US" sz="2400" dirty="0">
                <a:solidFill>
                  <a:schemeClr val="bg1"/>
                </a:solidFill>
              </a:rPr>
              <a:t> compete</a:t>
            </a:r>
          </a:p>
        </p:txBody>
      </p:sp>
      <p:sp>
        <p:nvSpPr>
          <p:cNvPr id="9" name="Rectangle 8">
            <a:hlinkClick r:id="rId3"/>
            <a:extLst>
              <a:ext uri="{FF2B5EF4-FFF2-40B4-BE49-F238E27FC236}">
                <a16:creationId xmlns:a16="http://schemas.microsoft.com/office/drawing/2014/main" id="{0DA52C12-AC02-4854-93F0-2E7CF781D451}"/>
              </a:ext>
            </a:extLst>
          </p:cNvPr>
          <p:cNvSpPr/>
          <p:nvPr/>
        </p:nvSpPr>
        <p:spPr>
          <a:xfrm>
            <a:off x="3532845" y="2487705"/>
            <a:ext cx="1842247" cy="336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B26CFB-1EBB-4A95-B2C9-44DA8C1B06C8}"/>
              </a:ext>
            </a:extLst>
          </p:cNvPr>
          <p:cNvSpPr txBox="1"/>
          <p:nvPr/>
        </p:nvSpPr>
        <p:spPr>
          <a:xfrm>
            <a:off x="8199716" y="6389010"/>
            <a:ext cx="2302437" cy="276999"/>
          </a:xfrm>
          <a:prstGeom prst="rect">
            <a:avLst/>
          </a:prstGeom>
          <a:noFill/>
        </p:spPr>
        <p:txBody>
          <a:bodyPr wrap="square" rtlCol="0">
            <a:spAutoFit/>
          </a:bodyPr>
          <a:lstStyle/>
          <a:p>
            <a:r>
              <a:rPr lang="en-US" sz="1200" dirty="0">
                <a:solidFill>
                  <a:schemeClr val="bg1">
                    <a:lumMod val="95000"/>
                  </a:schemeClr>
                </a:solidFill>
              </a:rPr>
              <a:t>Rockville Town Center, Maryland</a:t>
            </a:r>
          </a:p>
        </p:txBody>
      </p:sp>
      <p:pic>
        <p:nvPicPr>
          <p:cNvPr id="5" name="Picture 4" descr="A crowd of people walking on a city street&#10;&#10;Description generated with very high confidence">
            <a:hlinkClick r:id="rId4" action="ppaction://hlinksldjump"/>
            <a:extLst>
              <a:ext uri="{FF2B5EF4-FFF2-40B4-BE49-F238E27FC236}">
                <a16:creationId xmlns:a16="http://schemas.microsoft.com/office/drawing/2014/main" id="{440F5F74-1071-44E1-9ACF-DE3A8AD4BC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859" y="2655793"/>
            <a:ext cx="3950075" cy="2633383"/>
          </a:xfrm>
          <a:prstGeom prst="rect">
            <a:avLst/>
          </a:prstGeom>
        </p:spPr>
      </p:pic>
      <p:sp>
        <p:nvSpPr>
          <p:cNvPr id="14" name="TextBox 13">
            <a:extLst>
              <a:ext uri="{FF2B5EF4-FFF2-40B4-BE49-F238E27FC236}">
                <a16:creationId xmlns:a16="http://schemas.microsoft.com/office/drawing/2014/main" id="{DBE71C77-2E27-4BFE-840F-3BCD22D118B9}"/>
              </a:ext>
            </a:extLst>
          </p:cNvPr>
          <p:cNvSpPr txBox="1"/>
          <p:nvPr/>
        </p:nvSpPr>
        <p:spPr>
          <a:xfrm>
            <a:off x="9500347" y="3539597"/>
            <a:ext cx="2003612" cy="276999"/>
          </a:xfrm>
          <a:prstGeom prst="rect">
            <a:avLst/>
          </a:prstGeom>
          <a:noFill/>
        </p:spPr>
        <p:txBody>
          <a:bodyPr wrap="square" rtlCol="0">
            <a:spAutoFit/>
          </a:bodyPr>
          <a:lstStyle/>
          <a:p>
            <a:r>
              <a:rPr lang="en-US" sz="1200" dirty="0">
                <a:solidFill>
                  <a:schemeClr val="bg1">
                    <a:lumMod val="95000"/>
                  </a:schemeClr>
                </a:solidFill>
              </a:rPr>
              <a:t>Atlantic Station, Atlanta GA</a:t>
            </a:r>
          </a:p>
        </p:txBody>
      </p:sp>
      <p:pic>
        <p:nvPicPr>
          <p:cNvPr id="7" name="Picture 6" descr="A group of people in front of a building&#10;&#10;Description generated with very high confidence">
            <a:extLst>
              <a:ext uri="{FF2B5EF4-FFF2-40B4-BE49-F238E27FC236}">
                <a16:creationId xmlns:a16="http://schemas.microsoft.com/office/drawing/2014/main" id="{8C0ECC39-46A3-46B5-85A2-FE0B8B02F5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1269" y="518618"/>
            <a:ext cx="4013901" cy="2849870"/>
          </a:xfrm>
          <a:prstGeom prst="rect">
            <a:avLst/>
          </a:prstGeom>
        </p:spPr>
      </p:pic>
      <p:pic>
        <p:nvPicPr>
          <p:cNvPr id="3" name="Picture 2" descr="A picture containing outdoor, tree, building, ground&#10;&#10;Description generated with very high confidence">
            <a:extLst>
              <a:ext uri="{FF2B5EF4-FFF2-40B4-BE49-F238E27FC236}">
                <a16:creationId xmlns:a16="http://schemas.microsoft.com/office/drawing/2014/main" id="{A4CAACAA-6EEF-4BDE-9DA1-4F2E6159E7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0959" y="4474138"/>
            <a:ext cx="3404555" cy="1879598"/>
          </a:xfrm>
          <a:prstGeom prst="rect">
            <a:avLst/>
          </a:prstGeom>
        </p:spPr>
      </p:pic>
    </p:spTree>
    <p:extLst>
      <p:ext uri="{BB962C8B-B14F-4D97-AF65-F5344CB8AC3E}">
        <p14:creationId xmlns:p14="http://schemas.microsoft.com/office/powerpoint/2010/main" val="382086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3593929-A9E9-4749-B70E-5D4189BC1AE3}"/>
              </a:ext>
            </a:extLst>
          </p:cNvPr>
          <p:cNvSpPr txBox="1">
            <a:spLocks/>
          </p:cNvSpPr>
          <p:nvPr/>
        </p:nvSpPr>
        <p:spPr>
          <a:xfrm>
            <a:off x="273921" y="320115"/>
            <a:ext cx="5689579" cy="794124"/>
          </a:xfrm>
          <a:prstGeom prst="rect">
            <a:avLst/>
          </a:prstGeom>
        </p:spPr>
        <p:txBody>
          <a:bodyPr vert="horz" lIns="91440" tIns="45720" rIns="91440" bIns="45720" rtlCol="0" anchor="b">
            <a:normAutofit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dirty="0">
                <a:solidFill>
                  <a:schemeClr val="bg1">
                    <a:lumMod val="75000"/>
                  </a:schemeClr>
                </a:solidFill>
              </a:rPr>
              <a:t>Station Area Planning</a:t>
            </a:r>
          </a:p>
        </p:txBody>
      </p:sp>
      <p:sp>
        <p:nvSpPr>
          <p:cNvPr id="12" name="Content Placeholder 5">
            <a:extLst>
              <a:ext uri="{FF2B5EF4-FFF2-40B4-BE49-F238E27FC236}">
                <a16:creationId xmlns:a16="http://schemas.microsoft.com/office/drawing/2014/main" id="{A275A394-FC77-4311-ADEB-B9CAAC4FCFEC}"/>
              </a:ext>
            </a:extLst>
          </p:cNvPr>
          <p:cNvSpPr txBox="1">
            <a:spLocks/>
          </p:cNvSpPr>
          <p:nvPr/>
        </p:nvSpPr>
        <p:spPr>
          <a:xfrm>
            <a:off x="297455" y="1981574"/>
            <a:ext cx="3524872" cy="3343455"/>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buClr>
                <a:schemeClr val="bg1"/>
              </a:buClr>
              <a:buSzPct val="110000"/>
            </a:pPr>
            <a:r>
              <a:rPr lang="en-US" sz="2400" dirty="0">
                <a:solidFill>
                  <a:srgbClr val="FFFFCC"/>
                </a:solidFill>
              </a:rPr>
              <a:t>Comprehensive Plan</a:t>
            </a:r>
          </a:p>
          <a:p>
            <a:pPr algn="l">
              <a:buClr>
                <a:schemeClr val="bg1"/>
              </a:buClr>
              <a:buSzPct val="110000"/>
            </a:pPr>
            <a:r>
              <a:rPr lang="en-US" sz="1900" dirty="0">
                <a:solidFill>
                  <a:schemeClr val="bg1"/>
                </a:solidFill>
              </a:rPr>
              <a:t>PC Plan Amendment Hearing</a:t>
            </a:r>
          </a:p>
          <a:p>
            <a:pPr algn="l">
              <a:buClr>
                <a:schemeClr val="bg1"/>
              </a:buClr>
              <a:buSzPct val="110000"/>
            </a:pPr>
            <a:r>
              <a:rPr lang="en-US" sz="1900" dirty="0">
                <a:solidFill>
                  <a:schemeClr val="bg1"/>
                </a:solidFill>
              </a:rPr>
              <a:t>Council Study Session</a:t>
            </a:r>
          </a:p>
          <a:p>
            <a:pPr algn="l">
              <a:buClr>
                <a:schemeClr val="bg1"/>
              </a:buClr>
              <a:buSzPct val="110000"/>
            </a:pPr>
            <a:r>
              <a:rPr lang="en-US" sz="1900" dirty="0">
                <a:solidFill>
                  <a:schemeClr val="bg1"/>
                </a:solidFill>
              </a:rPr>
              <a:t>Council Hearing</a:t>
            </a:r>
          </a:p>
          <a:p>
            <a:pPr algn="l">
              <a:buClr>
                <a:schemeClr val="bg1"/>
              </a:buClr>
              <a:buSzPct val="110000"/>
            </a:pPr>
            <a:endParaRPr lang="en-US" sz="2000" dirty="0">
              <a:solidFill>
                <a:schemeClr val="bg1"/>
              </a:solidFill>
            </a:endParaRPr>
          </a:p>
          <a:p>
            <a:pPr algn="l">
              <a:buClr>
                <a:schemeClr val="bg1"/>
              </a:buClr>
              <a:buSzPct val="110000"/>
            </a:pPr>
            <a:r>
              <a:rPr lang="en-US" sz="2400" dirty="0">
                <a:solidFill>
                  <a:srgbClr val="FFFFCC"/>
                </a:solidFill>
              </a:rPr>
              <a:t>Land Development Code </a:t>
            </a:r>
          </a:p>
          <a:p>
            <a:pPr algn="l">
              <a:buClr>
                <a:schemeClr val="bg1"/>
              </a:buClr>
              <a:buSzPct val="110000"/>
            </a:pPr>
            <a:r>
              <a:rPr lang="en-US" sz="1900" dirty="0">
                <a:solidFill>
                  <a:schemeClr val="bg1"/>
                </a:solidFill>
              </a:rPr>
              <a:t>PC Code Amendment Study Session(s)</a:t>
            </a:r>
          </a:p>
          <a:p>
            <a:pPr algn="l">
              <a:buClr>
                <a:schemeClr val="bg1"/>
              </a:buClr>
              <a:buSzPct val="110000"/>
            </a:pPr>
            <a:r>
              <a:rPr lang="en-US" sz="1900" dirty="0">
                <a:solidFill>
                  <a:schemeClr val="bg1"/>
                </a:solidFill>
              </a:rPr>
              <a:t>PC Public Hearings</a:t>
            </a:r>
            <a:endParaRPr lang="en-US" sz="1500" dirty="0">
              <a:solidFill>
                <a:schemeClr val="bg1">
                  <a:lumMod val="50000"/>
                </a:schemeClr>
              </a:solidFill>
            </a:endParaRPr>
          </a:p>
        </p:txBody>
      </p:sp>
      <p:sp>
        <p:nvSpPr>
          <p:cNvPr id="9" name="Rectangle 8">
            <a:hlinkClick r:id="rId3"/>
            <a:extLst>
              <a:ext uri="{FF2B5EF4-FFF2-40B4-BE49-F238E27FC236}">
                <a16:creationId xmlns:a16="http://schemas.microsoft.com/office/drawing/2014/main" id="{0DA52C12-AC02-4854-93F0-2E7CF781D451}"/>
              </a:ext>
            </a:extLst>
          </p:cNvPr>
          <p:cNvSpPr/>
          <p:nvPr/>
        </p:nvSpPr>
        <p:spPr>
          <a:xfrm>
            <a:off x="2921004" y="2487705"/>
            <a:ext cx="1842247" cy="336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E8D068A-DF8C-42A5-9600-E865EA31A02B}"/>
              </a:ext>
            </a:extLst>
          </p:cNvPr>
          <p:cNvCxnSpPr>
            <a:cxnSpLocks/>
          </p:cNvCxnSpPr>
          <p:nvPr/>
        </p:nvCxnSpPr>
        <p:spPr>
          <a:xfrm>
            <a:off x="4276179" y="2023783"/>
            <a:ext cx="0" cy="3630706"/>
          </a:xfrm>
          <a:prstGeom prst="line">
            <a:avLst/>
          </a:prstGeom>
          <a:ln w="28575">
            <a:solidFill>
              <a:srgbClr val="FFFFCC"/>
            </a:solidFill>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04F68B7C-B121-44A2-93F9-BD4863341ECD}"/>
              </a:ext>
            </a:extLst>
          </p:cNvPr>
          <p:cNvCxnSpPr/>
          <p:nvPr/>
        </p:nvCxnSpPr>
        <p:spPr>
          <a:xfrm>
            <a:off x="3940003" y="5452783"/>
            <a:ext cx="7200900"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8625AE7-9BBD-4BC3-B442-A9D04FFB9D5C}"/>
              </a:ext>
            </a:extLst>
          </p:cNvPr>
          <p:cNvCxnSpPr/>
          <p:nvPr/>
        </p:nvCxnSpPr>
        <p:spPr>
          <a:xfrm>
            <a:off x="5197303" y="2413748"/>
            <a:ext cx="0" cy="3186953"/>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E296406-D560-437F-894D-02C390486858}"/>
              </a:ext>
            </a:extLst>
          </p:cNvPr>
          <p:cNvCxnSpPr/>
          <p:nvPr/>
        </p:nvCxnSpPr>
        <p:spPr>
          <a:xfrm>
            <a:off x="7032826" y="2413748"/>
            <a:ext cx="0" cy="3186953"/>
          </a:xfrm>
          <a:prstGeom prst="straightConnector1">
            <a:avLst/>
          </a:prstGeom>
          <a:ln w="1905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6B69BEB-761E-4446-9DEA-54DFF55D58C7}"/>
              </a:ext>
            </a:extLst>
          </p:cNvPr>
          <p:cNvCxnSpPr/>
          <p:nvPr/>
        </p:nvCxnSpPr>
        <p:spPr>
          <a:xfrm>
            <a:off x="8852661" y="2467536"/>
            <a:ext cx="0" cy="3186953"/>
          </a:xfrm>
          <a:prstGeom prst="straightConnector1">
            <a:avLst/>
          </a:prstGeom>
          <a:ln w="1905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065BC7E-BF84-4058-9E72-BB3416EFC7AB}"/>
              </a:ext>
            </a:extLst>
          </p:cNvPr>
          <p:cNvCxnSpPr/>
          <p:nvPr/>
        </p:nvCxnSpPr>
        <p:spPr>
          <a:xfrm>
            <a:off x="10661291" y="2467536"/>
            <a:ext cx="0" cy="3186953"/>
          </a:xfrm>
          <a:prstGeom prst="straightConnector1">
            <a:avLst/>
          </a:prstGeom>
          <a:ln w="1905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F389D9B-D8B7-4B11-90DF-A492EC46BBCF}"/>
              </a:ext>
            </a:extLst>
          </p:cNvPr>
          <p:cNvSpPr/>
          <p:nvPr/>
        </p:nvSpPr>
        <p:spPr>
          <a:xfrm>
            <a:off x="4403927" y="2485840"/>
            <a:ext cx="208429" cy="19684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A5BE478-064B-4A9B-96D4-7190191EE10A}"/>
              </a:ext>
            </a:extLst>
          </p:cNvPr>
          <p:cNvSpPr/>
          <p:nvPr/>
        </p:nvSpPr>
        <p:spPr>
          <a:xfrm>
            <a:off x="4857772" y="2819588"/>
            <a:ext cx="208429" cy="19684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306B6A7-161D-46D4-8EE9-9F506B2F26A6}"/>
              </a:ext>
            </a:extLst>
          </p:cNvPr>
          <p:cNvSpPr/>
          <p:nvPr/>
        </p:nvSpPr>
        <p:spPr>
          <a:xfrm>
            <a:off x="5368383" y="3232151"/>
            <a:ext cx="208429" cy="19684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E4A4C25-8FE4-4020-9911-845CBDA83358}"/>
              </a:ext>
            </a:extLst>
          </p:cNvPr>
          <p:cNvSpPr/>
          <p:nvPr/>
        </p:nvSpPr>
        <p:spPr>
          <a:xfrm>
            <a:off x="5627609" y="4507881"/>
            <a:ext cx="208429" cy="1968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BD7201-4B29-400A-97F3-5BFCA0862A35}"/>
              </a:ext>
            </a:extLst>
          </p:cNvPr>
          <p:cNvSpPr/>
          <p:nvPr/>
        </p:nvSpPr>
        <p:spPr>
          <a:xfrm>
            <a:off x="7168418" y="5108292"/>
            <a:ext cx="208429" cy="1968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8C68EE1-FCBE-41D2-BAF5-7E70EC5790B8}"/>
              </a:ext>
            </a:extLst>
          </p:cNvPr>
          <p:cNvSpPr/>
          <p:nvPr/>
        </p:nvSpPr>
        <p:spPr>
          <a:xfrm>
            <a:off x="10224261" y="5093633"/>
            <a:ext cx="208429" cy="1968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6B7058-2149-4F02-943B-3409E1A5F610}"/>
              </a:ext>
            </a:extLst>
          </p:cNvPr>
          <p:cNvSpPr/>
          <p:nvPr/>
        </p:nvSpPr>
        <p:spPr>
          <a:xfrm>
            <a:off x="8472770" y="5115016"/>
            <a:ext cx="208429" cy="1968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B8199F8-5B34-405D-860A-176B55ED8395}"/>
              </a:ext>
            </a:extLst>
          </p:cNvPr>
          <p:cNvSpPr txBox="1"/>
          <p:nvPr/>
        </p:nvSpPr>
        <p:spPr>
          <a:xfrm>
            <a:off x="5197303" y="5466163"/>
            <a:ext cx="1145383" cy="338554"/>
          </a:xfrm>
          <a:prstGeom prst="rect">
            <a:avLst/>
          </a:prstGeom>
          <a:noFill/>
        </p:spPr>
        <p:txBody>
          <a:bodyPr wrap="square" rtlCol="0">
            <a:spAutoFit/>
          </a:bodyPr>
          <a:lstStyle/>
          <a:p>
            <a:r>
              <a:rPr lang="en-US" sz="1600" dirty="0">
                <a:solidFill>
                  <a:schemeClr val="bg1">
                    <a:lumMod val="75000"/>
                  </a:schemeClr>
                </a:solidFill>
              </a:rPr>
              <a:t>December</a:t>
            </a:r>
          </a:p>
        </p:txBody>
      </p:sp>
      <p:sp>
        <p:nvSpPr>
          <p:cNvPr id="31" name="TextBox 30">
            <a:extLst>
              <a:ext uri="{FF2B5EF4-FFF2-40B4-BE49-F238E27FC236}">
                <a16:creationId xmlns:a16="http://schemas.microsoft.com/office/drawing/2014/main" id="{B0EF6FBA-D463-42CB-960E-245FDDFBE8DC}"/>
              </a:ext>
            </a:extLst>
          </p:cNvPr>
          <p:cNvSpPr txBox="1"/>
          <p:nvPr/>
        </p:nvSpPr>
        <p:spPr>
          <a:xfrm>
            <a:off x="7032826" y="5466164"/>
            <a:ext cx="1145383" cy="338554"/>
          </a:xfrm>
          <a:prstGeom prst="rect">
            <a:avLst/>
          </a:prstGeom>
          <a:noFill/>
        </p:spPr>
        <p:txBody>
          <a:bodyPr wrap="square" rtlCol="0">
            <a:spAutoFit/>
          </a:bodyPr>
          <a:lstStyle/>
          <a:p>
            <a:r>
              <a:rPr lang="en-US" sz="1600" dirty="0">
                <a:solidFill>
                  <a:schemeClr val="bg1">
                    <a:lumMod val="75000"/>
                  </a:schemeClr>
                </a:solidFill>
              </a:rPr>
              <a:t>January</a:t>
            </a:r>
          </a:p>
        </p:txBody>
      </p:sp>
      <p:sp>
        <p:nvSpPr>
          <p:cNvPr id="32" name="TextBox 31">
            <a:extLst>
              <a:ext uri="{FF2B5EF4-FFF2-40B4-BE49-F238E27FC236}">
                <a16:creationId xmlns:a16="http://schemas.microsoft.com/office/drawing/2014/main" id="{9A7A1898-A21E-4B68-B79B-4368676095EC}"/>
              </a:ext>
            </a:extLst>
          </p:cNvPr>
          <p:cNvSpPr txBox="1"/>
          <p:nvPr/>
        </p:nvSpPr>
        <p:spPr>
          <a:xfrm>
            <a:off x="8871059" y="5466161"/>
            <a:ext cx="1145383" cy="338554"/>
          </a:xfrm>
          <a:prstGeom prst="rect">
            <a:avLst/>
          </a:prstGeom>
          <a:noFill/>
        </p:spPr>
        <p:txBody>
          <a:bodyPr wrap="square" rtlCol="0">
            <a:spAutoFit/>
          </a:bodyPr>
          <a:lstStyle/>
          <a:p>
            <a:r>
              <a:rPr lang="en-US" sz="1600" dirty="0">
                <a:solidFill>
                  <a:schemeClr val="bg1">
                    <a:lumMod val="75000"/>
                  </a:schemeClr>
                </a:solidFill>
              </a:rPr>
              <a:t>February</a:t>
            </a:r>
          </a:p>
        </p:txBody>
      </p:sp>
      <p:sp>
        <p:nvSpPr>
          <p:cNvPr id="33" name="TextBox 32">
            <a:extLst>
              <a:ext uri="{FF2B5EF4-FFF2-40B4-BE49-F238E27FC236}">
                <a16:creationId xmlns:a16="http://schemas.microsoft.com/office/drawing/2014/main" id="{AFC429F1-A950-4655-98FD-D0BE4E79EDEA}"/>
              </a:ext>
            </a:extLst>
          </p:cNvPr>
          <p:cNvSpPr txBox="1"/>
          <p:nvPr/>
        </p:nvSpPr>
        <p:spPr>
          <a:xfrm>
            <a:off x="10126769" y="4831293"/>
            <a:ext cx="689374" cy="276999"/>
          </a:xfrm>
          <a:prstGeom prst="rect">
            <a:avLst/>
          </a:prstGeom>
          <a:noFill/>
        </p:spPr>
        <p:txBody>
          <a:bodyPr wrap="square" rtlCol="0">
            <a:spAutoFit/>
          </a:bodyPr>
          <a:lstStyle/>
          <a:p>
            <a:r>
              <a:rPr lang="en-US" sz="1200" dirty="0">
                <a:solidFill>
                  <a:schemeClr val="bg1"/>
                </a:solidFill>
              </a:rPr>
              <a:t>Feb 23</a:t>
            </a:r>
          </a:p>
        </p:txBody>
      </p:sp>
      <p:sp>
        <p:nvSpPr>
          <p:cNvPr id="34" name="TextBox 33">
            <a:extLst>
              <a:ext uri="{FF2B5EF4-FFF2-40B4-BE49-F238E27FC236}">
                <a16:creationId xmlns:a16="http://schemas.microsoft.com/office/drawing/2014/main" id="{6654BAFE-B5DE-4D66-92A2-7930845DC1FB}"/>
              </a:ext>
            </a:extLst>
          </p:cNvPr>
          <p:cNvSpPr txBox="1"/>
          <p:nvPr/>
        </p:nvSpPr>
        <p:spPr>
          <a:xfrm>
            <a:off x="4764017" y="2529209"/>
            <a:ext cx="689374" cy="276999"/>
          </a:xfrm>
          <a:prstGeom prst="rect">
            <a:avLst/>
          </a:prstGeom>
          <a:noFill/>
        </p:spPr>
        <p:txBody>
          <a:bodyPr wrap="square" rtlCol="0">
            <a:spAutoFit/>
          </a:bodyPr>
          <a:lstStyle/>
          <a:p>
            <a:r>
              <a:rPr lang="en-US" sz="1200" dirty="0">
                <a:solidFill>
                  <a:schemeClr val="bg1"/>
                </a:solidFill>
              </a:rPr>
              <a:t>Nov 26</a:t>
            </a:r>
          </a:p>
        </p:txBody>
      </p:sp>
      <p:sp>
        <p:nvSpPr>
          <p:cNvPr id="35" name="TextBox 34">
            <a:extLst>
              <a:ext uri="{FF2B5EF4-FFF2-40B4-BE49-F238E27FC236}">
                <a16:creationId xmlns:a16="http://schemas.microsoft.com/office/drawing/2014/main" id="{D9949DA1-6B82-4D03-ABB1-65E971583377}"/>
              </a:ext>
            </a:extLst>
          </p:cNvPr>
          <p:cNvSpPr txBox="1"/>
          <p:nvPr/>
        </p:nvSpPr>
        <p:spPr>
          <a:xfrm>
            <a:off x="5274134" y="2941772"/>
            <a:ext cx="689374" cy="276999"/>
          </a:xfrm>
          <a:prstGeom prst="rect">
            <a:avLst/>
          </a:prstGeom>
          <a:noFill/>
        </p:spPr>
        <p:txBody>
          <a:bodyPr wrap="square" rtlCol="0">
            <a:spAutoFit/>
          </a:bodyPr>
          <a:lstStyle/>
          <a:p>
            <a:r>
              <a:rPr lang="en-US" sz="1200" dirty="0">
                <a:solidFill>
                  <a:schemeClr val="bg1"/>
                </a:solidFill>
              </a:rPr>
              <a:t>Dec 10</a:t>
            </a:r>
          </a:p>
        </p:txBody>
      </p:sp>
      <p:sp>
        <p:nvSpPr>
          <p:cNvPr id="36" name="TextBox 35">
            <a:extLst>
              <a:ext uri="{FF2B5EF4-FFF2-40B4-BE49-F238E27FC236}">
                <a16:creationId xmlns:a16="http://schemas.microsoft.com/office/drawing/2014/main" id="{EDF8C9C6-CF1C-4D17-8403-EC0037DFD6A3}"/>
              </a:ext>
            </a:extLst>
          </p:cNvPr>
          <p:cNvSpPr txBox="1"/>
          <p:nvPr/>
        </p:nvSpPr>
        <p:spPr>
          <a:xfrm>
            <a:off x="5542757" y="4217398"/>
            <a:ext cx="689374" cy="276999"/>
          </a:xfrm>
          <a:prstGeom prst="rect">
            <a:avLst/>
          </a:prstGeom>
          <a:noFill/>
        </p:spPr>
        <p:txBody>
          <a:bodyPr wrap="square" rtlCol="0">
            <a:spAutoFit/>
          </a:bodyPr>
          <a:lstStyle/>
          <a:p>
            <a:r>
              <a:rPr lang="en-US" sz="1200" dirty="0">
                <a:solidFill>
                  <a:schemeClr val="bg1"/>
                </a:solidFill>
              </a:rPr>
              <a:t>Dec 12</a:t>
            </a:r>
          </a:p>
        </p:txBody>
      </p:sp>
      <p:sp>
        <p:nvSpPr>
          <p:cNvPr id="38" name="TextBox 37">
            <a:extLst>
              <a:ext uri="{FF2B5EF4-FFF2-40B4-BE49-F238E27FC236}">
                <a16:creationId xmlns:a16="http://schemas.microsoft.com/office/drawing/2014/main" id="{C5558290-3597-4C6C-8E8C-2BF7B1D1BCCF}"/>
              </a:ext>
            </a:extLst>
          </p:cNvPr>
          <p:cNvSpPr txBox="1"/>
          <p:nvPr/>
        </p:nvSpPr>
        <p:spPr>
          <a:xfrm>
            <a:off x="7083688" y="4816882"/>
            <a:ext cx="689374" cy="276999"/>
          </a:xfrm>
          <a:prstGeom prst="rect">
            <a:avLst/>
          </a:prstGeom>
          <a:noFill/>
        </p:spPr>
        <p:txBody>
          <a:bodyPr wrap="square" rtlCol="0">
            <a:spAutoFit/>
          </a:bodyPr>
          <a:lstStyle/>
          <a:p>
            <a:r>
              <a:rPr lang="en-US" sz="1200" dirty="0">
                <a:solidFill>
                  <a:schemeClr val="bg1"/>
                </a:solidFill>
              </a:rPr>
              <a:t>Jan 9</a:t>
            </a:r>
          </a:p>
        </p:txBody>
      </p:sp>
      <p:sp>
        <p:nvSpPr>
          <p:cNvPr id="39" name="TextBox 38">
            <a:extLst>
              <a:ext uri="{FF2B5EF4-FFF2-40B4-BE49-F238E27FC236}">
                <a16:creationId xmlns:a16="http://schemas.microsoft.com/office/drawing/2014/main" id="{083928F0-5507-4B78-BBEE-319EBCEB3C1F}"/>
              </a:ext>
            </a:extLst>
          </p:cNvPr>
          <p:cNvSpPr txBox="1"/>
          <p:nvPr/>
        </p:nvSpPr>
        <p:spPr>
          <a:xfrm>
            <a:off x="8390311" y="4838265"/>
            <a:ext cx="689374" cy="276999"/>
          </a:xfrm>
          <a:prstGeom prst="rect">
            <a:avLst/>
          </a:prstGeom>
          <a:noFill/>
        </p:spPr>
        <p:txBody>
          <a:bodyPr wrap="square" rtlCol="0">
            <a:spAutoFit/>
          </a:bodyPr>
          <a:lstStyle/>
          <a:p>
            <a:r>
              <a:rPr lang="en-US" sz="1200" dirty="0">
                <a:solidFill>
                  <a:schemeClr val="bg1"/>
                </a:solidFill>
              </a:rPr>
              <a:t>Jan 23</a:t>
            </a:r>
          </a:p>
        </p:txBody>
      </p:sp>
      <p:sp>
        <p:nvSpPr>
          <p:cNvPr id="40" name="TextBox 39">
            <a:extLst>
              <a:ext uri="{FF2B5EF4-FFF2-40B4-BE49-F238E27FC236}">
                <a16:creationId xmlns:a16="http://schemas.microsoft.com/office/drawing/2014/main" id="{2DCFF17B-1427-4D77-B35A-39B67822FE2C}"/>
              </a:ext>
            </a:extLst>
          </p:cNvPr>
          <p:cNvSpPr txBox="1"/>
          <p:nvPr/>
        </p:nvSpPr>
        <p:spPr>
          <a:xfrm>
            <a:off x="4315644" y="2211259"/>
            <a:ext cx="689374" cy="276999"/>
          </a:xfrm>
          <a:prstGeom prst="rect">
            <a:avLst/>
          </a:prstGeom>
          <a:noFill/>
        </p:spPr>
        <p:txBody>
          <a:bodyPr wrap="square" rtlCol="0">
            <a:spAutoFit/>
          </a:bodyPr>
          <a:lstStyle/>
          <a:p>
            <a:r>
              <a:rPr lang="en-US" sz="1200" dirty="0">
                <a:solidFill>
                  <a:schemeClr val="bg1"/>
                </a:solidFill>
              </a:rPr>
              <a:t>Nov 7</a:t>
            </a:r>
          </a:p>
        </p:txBody>
      </p:sp>
    </p:spTree>
    <p:extLst>
      <p:ext uri="{BB962C8B-B14F-4D97-AF65-F5344CB8AC3E}">
        <p14:creationId xmlns:p14="http://schemas.microsoft.com/office/powerpoint/2010/main" val="39051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3593929-A9E9-4749-B70E-5D4189BC1AE3}"/>
              </a:ext>
            </a:extLst>
          </p:cNvPr>
          <p:cNvSpPr txBox="1">
            <a:spLocks/>
          </p:cNvSpPr>
          <p:nvPr/>
        </p:nvSpPr>
        <p:spPr>
          <a:xfrm>
            <a:off x="273921" y="320115"/>
            <a:ext cx="8493561" cy="794124"/>
          </a:xfrm>
          <a:prstGeom prst="rect">
            <a:avLst/>
          </a:prstGeom>
        </p:spPr>
        <p:txBody>
          <a:bodyPr vert="horz" lIns="91440" tIns="45720" rIns="91440" bIns="45720" rtlCol="0" anchor="b">
            <a:normAutofit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dirty="0">
                <a:solidFill>
                  <a:schemeClr val="bg1">
                    <a:lumMod val="75000"/>
                  </a:schemeClr>
                </a:solidFill>
              </a:rPr>
              <a:t>Proposed Policy Elements</a:t>
            </a:r>
          </a:p>
        </p:txBody>
      </p:sp>
      <p:sp>
        <p:nvSpPr>
          <p:cNvPr id="12" name="Content Placeholder 5">
            <a:extLst>
              <a:ext uri="{FF2B5EF4-FFF2-40B4-BE49-F238E27FC236}">
                <a16:creationId xmlns:a16="http://schemas.microsoft.com/office/drawing/2014/main" id="{A275A394-FC77-4311-ADEB-B9CAAC4FCFEC}"/>
              </a:ext>
            </a:extLst>
          </p:cNvPr>
          <p:cNvSpPr txBox="1">
            <a:spLocks/>
          </p:cNvSpPr>
          <p:nvPr/>
        </p:nvSpPr>
        <p:spPr>
          <a:xfrm>
            <a:off x="273921" y="2019485"/>
            <a:ext cx="5588996" cy="3668621"/>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buClr>
                <a:schemeClr val="bg1"/>
              </a:buClr>
              <a:buSzPct val="110000"/>
              <a:buFont typeface="Wingdings" panose="05000000000000000000" pitchFamily="2" charset="2"/>
              <a:buChar char="§"/>
            </a:pPr>
            <a:r>
              <a:rPr lang="en-US" sz="2400" dirty="0">
                <a:solidFill>
                  <a:srgbClr val="FFFFCC"/>
                </a:solidFill>
              </a:rPr>
              <a:t>Land Use: </a:t>
            </a:r>
            <a:r>
              <a:rPr lang="en-US" sz="2400" dirty="0">
                <a:solidFill>
                  <a:schemeClr val="bg1">
                    <a:lumMod val="95000"/>
                  </a:schemeClr>
                </a:solidFill>
              </a:rPr>
              <a:t>Compact urban development fully integrated with public transit</a:t>
            </a:r>
          </a:p>
          <a:p>
            <a:pPr marL="342900" indent="-342900" algn="l">
              <a:buClr>
                <a:schemeClr val="bg1"/>
              </a:buClr>
              <a:buSzPct val="110000"/>
              <a:buFont typeface="Wingdings" panose="05000000000000000000" pitchFamily="2" charset="2"/>
              <a:buChar char="§"/>
            </a:pPr>
            <a:r>
              <a:rPr lang="en-US" sz="2400" dirty="0">
                <a:solidFill>
                  <a:srgbClr val="FFFFCC"/>
                </a:solidFill>
              </a:rPr>
              <a:t>Transportation: </a:t>
            </a:r>
            <a:r>
              <a:rPr lang="en-US" sz="2400" dirty="0">
                <a:solidFill>
                  <a:schemeClr val="bg1">
                    <a:lumMod val="95000"/>
                  </a:schemeClr>
                </a:solidFill>
              </a:rPr>
              <a:t>a fully connected multi-modal publicly accessible network</a:t>
            </a:r>
          </a:p>
          <a:p>
            <a:pPr marL="342900" indent="-342900" algn="l">
              <a:buClr>
                <a:schemeClr val="bg1"/>
              </a:buClr>
              <a:buSzPct val="110000"/>
              <a:buFont typeface="Wingdings" panose="05000000000000000000" pitchFamily="2" charset="2"/>
              <a:buChar char="§"/>
            </a:pPr>
            <a:r>
              <a:rPr lang="en-US" sz="2400" dirty="0">
                <a:solidFill>
                  <a:srgbClr val="FFFFCC"/>
                </a:solidFill>
              </a:rPr>
              <a:t>Urban Design: </a:t>
            </a:r>
            <a:r>
              <a:rPr lang="en-US" sz="2400" dirty="0">
                <a:solidFill>
                  <a:schemeClr val="bg1">
                    <a:lumMod val="95000"/>
                  </a:schemeClr>
                </a:solidFill>
              </a:rPr>
              <a:t>A distinctive &amp; pedestrian favorable public realm</a:t>
            </a:r>
          </a:p>
          <a:p>
            <a:pPr marL="342900" indent="-342900" algn="l">
              <a:buClr>
                <a:schemeClr val="bg1"/>
              </a:buClr>
              <a:buSzPct val="110000"/>
              <a:buFont typeface="Wingdings" panose="05000000000000000000" pitchFamily="2" charset="2"/>
              <a:buChar char="§"/>
            </a:pPr>
            <a:r>
              <a:rPr lang="en-US" sz="2400" dirty="0">
                <a:solidFill>
                  <a:srgbClr val="FFFFCC"/>
                </a:solidFill>
              </a:rPr>
              <a:t>Open Space: </a:t>
            </a:r>
            <a:r>
              <a:rPr lang="en-US" sz="2400" dirty="0">
                <a:solidFill>
                  <a:schemeClr val="bg1">
                    <a:lumMod val="95000"/>
                  </a:schemeClr>
                </a:solidFill>
              </a:rPr>
              <a:t>An attractive, city wide networked system</a:t>
            </a:r>
          </a:p>
          <a:p>
            <a:pPr marL="342900" indent="-342900" algn="l">
              <a:buClr>
                <a:schemeClr val="bg1"/>
              </a:buClr>
              <a:buSzPct val="110000"/>
              <a:buFont typeface="Wingdings" panose="05000000000000000000" pitchFamily="2" charset="2"/>
              <a:buChar char="§"/>
            </a:pPr>
            <a:r>
              <a:rPr lang="en-US" sz="2400" dirty="0">
                <a:solidFill>
                  <a:srgbClr val="FFFFCC"/>
                </a:solidFill>
              </a:rPr>
              <a:t>Natural Environment: </a:t>
            </a:r>
            <a:r>
              <a:rPr lang="en-US" sz="2400" dirty="0">
                <a:solidFill>
                  <a:schemeClr val="bg1">
                    <a:lumMod val="95000"/>
                  </a:schemeClr>
                </a:solidFill>
              </a:rPr>
              <a:t>A linked and sustainable system of natural flora &amp; fauna</a:t>
            </a:r>
          </a:p>
        </p:txBody>
      </p:sp>
      <p:sp>
        <p:nvSpPr>
          <p:cNvPr id="9" name="Rectangle 8">
            <a:hlinkClick r:id="rId3"/>
            <a:extLst>
              <a:ext uri="{FF2B5EF4-FFF2-40B4-BE49-F238E27FC236}">
                <a16:creationId xmlns:a16="http://schemas.microsoft.com/office/drawing/2014/main" id="{0DA52C12-AC02-4854-93F0-2E7CF781D451}"/>
              </a:ext>
            </a:extLst>
          </p:cNvPr>
          <p:cNvSpPr/>
          <p:nvPr/>
        </p:nvSpPr>
        <p:spPr>
          <a:xfrm>
            <a:off x="3532845" y="2487705"/>
            <a:ext cx="1842247" cy="336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group of people sitting at a bus stop&#10;&#10;Description generated with very high confidence">
            <a:extLst>
              <a:ext uri="{FF2B5EF4-FFF2-40B4-BE49-F238E27FC236}">
                <a16:creationId xmlns:a16="http://schemas.microsoft.com/office/drawing/2014/main" id="{02F71D73-931E-4144-B01B-3D2B623428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9085" y="1589523"/>
            <a:ext cx="5443610" cy="4257182"/>
          </a:xfrm>
          <a:prstGeom prst="rect">
            <a:avLst/>
          </a:prstGeom>
        </p:spPr>
      </p:pic>
    </p:spTree>
    <p:extLst>
      <p:ext uri="{BB962C8B-B14F-4D97-AF65-F5344CB8AC3E}">
        <p14:creationId xmlns:p14="http://schemas.microsoft.com/office/powerpoint/2010/main" val="108179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3593929-A9E9-4749-B70E-5D4189BC1AE3}"/>
              </a:ext>
            </a:extLst>
          </p:cNvPr>
          <p:cNvSpPr txBox="1">
            <a:spLocks/>
          </p:cNvSpPr>
          <p:nvPr/>
        </p:nvSpPr>
        <p:spPr>
          <a:xfrm>
            <a:off x="273921" y="320115"/>
            <a:ext cx="8493561" cy="794124"/>
          </a:xfrm>
          <a:prstGeom prst="rect">
            <a:avLst/>
          </a:prstGeom>
        </p:spPr>
        <p:txBody>
          <a:bodyPr vert="horz" lIns="91440" tIns="45720" rIns="91440" bIns="45720" rtlCol="0" anchor="b">
            <a:normAutofit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dirty="0">
                <a:solidFill>
                  <a:schemeClr val="bg1">
                    <a:lumMod val="75000"/>
                  </a:schemeClr>
                </a:solidFill>
              </a:rPr>
              <a:t>Stakeholder Engagement</a:t>
            </a:r>
          </a:p>
        </p:txBody>
      </p:sp>
      <p:sp>
        <p:nvSpPr>
          <p:cNvPr id="12" name="Content Placeholder 5">
            <a:extLst>
              <a:ext uri="{FF2B5EF4-FFF2-40B4-BE49-F238E27FC236}">
                <a16:creationId xmlns:a16="http://schemas.microsoft.com/office/drawing/2014/main" id="{A275A394-FC77-4311-ADEB-B9CAAC4FCFEC}"/>
              </a:ext>
            </a:extLst>
          </p:cNvPr>
          <p:cNvSpPr txBox="1">
            <a:spLocks/>
          </p:cNvSpPr>
          <p:nvPr/>
        </p:nvSpPr>
        <p:spPr>
          <a:xfrm>
            <a:off x="273921" y="2431774"/>
            <a:ext cx="5588996" cy="214238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buClr>
                <a:schemeClr val="bg1"/>
              </a:buClr>
              <a:buSzPct val="110000"/>
              <a:buFont typeface="Wingdings" panose="05000000000000000000" pitchFamily="2" charset="2"/>
              <a:buChar char="§"/>
            </a:pPr>
            <a:r>
              <a:rPr lang="en-US" sz="2400" dirty="0">
                <a:solidFill>
                  <a:schemeClr val="bg1"/>
                </a:solidFill>
              </a:rPr>
              <a:t>8 Planning Commission meetings (incl. 2 walking tours &amp; 6 study sessions)           </a:t>
            </a:r>
            <a:r>
              <a:rPr lang="en-US" sz="2400" dirty="0">
                <a:solidFill>
                  <a:schemeClr val="bg1">
                    <a:lumMod val="95000"/>
                  </a:schemeClr>
                </a:solidFill>
              </a:rPr>
              <a:t> </a:t>
            </a:r>
            <a:r>
              <a:rPr lang="en-US" dirty="0">
                <a:solidFill>
                  <a:schemeClr val="bg1">
                    <a:lumMod val="65000"/>
                  </a:schemeClr>
                </a:solidFill>
              </a:rPr>
              <a:t>Jan – Sept 2018</a:t>
            </a:r>
          </a:p>
          <a:p>
            <a:pPr marL="342900" indent="-342900" algn="l">
              <a:buClr>
                <a:schemeClr val="bg1"/>
              </a:buClr>
              <a:buSzPct val="110000"/>
              <a:buFont typeface="Wingdings" panose="05000000000000000000" pitchFamily="2" charset="2"/>
              <a:buChar char="§"/>
            </a:pPr>
            <a:endParaRPr lang="en-US" sz="1200" dirty="0">
              <a:solidFill>
                <a:schemeClr val="bg1">
                  <a:lumMod val="65000"/>
                </a:schemeClr>
              </a:solidFill>
            </a:endParaRPr>
          </a:p>
          <a:p>
            <a:pPr marL="342900" indent="-342900" algn="l">
              <a:buClr>
                <a:schemeClr val="bg1"/>
              </a:buClr>
              <a:buSzPct val="110000"/>
              <a:buFont typeface="Wingdings" panose="05000000000000000000" pitchFamily="2" charset="2"/>
              <a:buChar char="§"/>
            </a:pPr>
            <a:r>
              <a:rPr lang="en-US" sz="2400" dirty="0">
                <a:solidFill>
                  <a:schemeClr val="bg1"/>
                </a:solidFill>
              </a:rPr>
              <a:t>2 Public Open Houses </a:t>
            </a:r>
            <a:r>
              <a:rPr lang="en-US" dirty="0">
                <a:solidFill>
                  <a:schemeClr val="bg1">
                    <a:lumMod val="65000"/>
                  </a:schemeClr>
                </a:solidFill>
              </a:rPr>
              <a:t>Feb 14, Sept 5, 2018</a:t>
            </a:r>
            <a:endParaRPr lang="en-US" sz="2400" dirty="0">
              <a:solidFill>
                <a:schemeClr val="bg1">
                  <a:lumMod val="65000"/>
                </a:schemeClr>
              </a:solidFill>
            </a:endParaRPr>
          </a:p>
        </p:txBody>
      </p:sp>
      <p:pic>
        <p:nvPicPr>
          <p:cNvPr id="3" name="Picture 2" descr="A group of people standing on top of a cutting board&#10;&#10;Description generated with high confidence">
            <a:extLst>
              <a:ext uri="{FF2B5EF4-FFF2-40B4-BE49-F238E27FC236}">
                <a16:creationId xmlns:a16="http://schemas.microsoft.com/office/drawing/2014/main" id="{E5F59146-8E85-4953-BFA5-4108ECFF7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085" y="2063569"/>
            <a:ext cx="5376584" cy="3584389"/>
          </a:xfrm>
          <a:prstGeom prst="rect">
            <a:avLst/>
          </a:prstGeom>
        </p:spPr>
      </p:pic>
    </p:spTree>
    <p:extLst>
      <p:ext uri="{BB962C8B-B14F-4D97-AF65-F5344CB8AC3E}">
        <p14:creationId xmlns:p14="http://schemas.microsoft.com/office/powerpoint/2010/main" val="106686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erson standing in front of a blackboard&#10;&#10;Description generated with very high confidence">
            <a:extLst>
              <a:ext uri="{FF2B5EF4-FFF2-40B4-BE49-F238E27FC236}">
                <a16:creationId xmlns:a16="http://schemas.microsoft.com/office/drawing/2014/main" id="{F126459A-6545-4468-BB46-BDDEB9AF2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49822"/>
            <a:ext cx="5774390" cy="3849594"/>
          </a:xfrm>
          <a:prstGeom prst="rect">
            <a:avLst/>
          </a:prstGeom>
        </p:spPr>
      </p:pic>
      <p:sp>
        <p:nvSpPr>
          <p:cNvPr id="11" name="Title 1">
            <a:extLst>
              <a:ext uri="{FF2B5EF4-FFF2-40B4-BE49-F238E27FC236}">
                <a16:creationId xmlns:a16="http://schemas.microsoft.com/office/drawing/2014/main" id="{93593929-A9E9-4749-B70E-5D4189BC1AE3}"/>
              </a:ext>
            </a:extLst>
          </p:cNvPr>
          <p:cNvSpPr txBox="1">
            <a:spLocks/>
          </p:cNvSpPr>
          <p:nvPr/>
        </p:nvSpPr>
        <p:spPr>
          <a:xfrm>
            <a:off x="273921" y="308316"/>
            <a:ext cx="8493561" cy="794124"/>
          </a:xfrm>
          <a:prstGeom prst="rect">
            <a:avLst/>
          </a:prstGeom>
        </p:spPr>
        <p:txBody>
          <a:bodyPr vert="horz" lIns="91440" tIns="45720" rIns="91440" bIns="45720" rtlCol="0" anchor="b">
            <a:normAutofit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dirty="0">
                <a:solidFill>
                  <a:schemeClr val="bg1">
                    <a:lumMod val="75000"/>
                  </a:schemeClr>
                </a:solidFill>
              </a:rPr>
              <a:t>Stakeholder Requests</a:t>
            </a:r>
          </a:p>
        </p:txBody>
      </p:sp>
      <p:sp>
        <p:nvSpPr>
          <p:cNvPr id="12" name="Content Placeholder 5">
            <a:extLst>
              <a:ext uri="{FF2B5EF4-FFF2-40B4-BE49-F238E27FC236}">
                <a16:creationId xmlns:a16="http://schemas.microsoft.com/office/drawing/2014/main" id="{A275A394-FC77-4311-ADEB-B9CAAC4FCFEC}"/>
              </a:ext>
            </a:extLst>
          </p:cNvPr>
          <p:cNvSpPr txBox="1">
            <a:spLocks/>
          </p:cNvSpPr>
          <p:nvPr/>
        </p:nvSpPr>
        <p:spPr>
          <a:xfrm>
            <a:off x="273921" y="2165993"/>
            <a:ext cx="8279065" cy="3417251"/>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spcBef>
                <a:spcPts val="0"/>
              </a:spcBef>
              <a:buClr>
                <a:schemeClr val="bg1"/>
              </a:buClr>
              <a:buSzPct val="110000"/>
              <a:buFont typeface="Wingdings" panose="05000000000000000000" pitchFamily="2" charset="2"/>
              <a:buChar char="§"/>
            </a:pPr>
            <a:r>
              <a:rPr lang="en-US" sz="2400" dirty="0">
                <a:solidFill>
                  <a:srgbClr val="FFFFCC"/>
                </a:solidFill>
              </a:rPr>
              <a:t>Request: </a:t>
            </a:r>
            <a:r>
              <a:rPr lang="en-US" sz="2400" dirty="0">
                <a:solidFill>
                  <a:schemeClr val="bg1"/>
                </a:solidFill>
              </a:rPr>
              <a:t>Streets in the new street grid should not be dedicated streets.</a:t>
            </a:r>
          </a:p>
          <a:p>
            <a:pPr marL="342900" indent="-342900" algn="l">
              <a:spcBef>
                <a:spcPts val="0"/>
              </a:spcBef>
              <a:buClr>
                <a:schemeClr val="bg1"/>
              </a:buClr>
              <a:buSzPct val="110000"/>
            </a:pPr>
            <a:r>
              <a:rPr lang="en-US" sz="2400" dirty="0">
                <a:solidFill>
                  <a:srgbClr val="FFFFCC"/>
                </a:solidFill>
              </a:rPr>
              <a:t>     Response: </a:t>
            </a:r>
            <a:r>
              <a:rPr lang="en-US" sz="2400" dirty="0">
                <a:solidFill>
                  <a:schemeClr val="bg1"/>
                </a:solidFill>
              </a:rPr>
              <a:t>This is a transportation code issue.</a:t>
            </a:r>
          </a:p>
          <a:p>
            <a:pPr marL="342900" indent="-342900" algn="l">
              <a:spcBef>
                <a:spcPts val="0"/>
              </a:spcBef>
              <a:buClr>
                <a:schemeClr val="bg1"/>
              </a:buClr>
              <a:buSzPct val="110000"/>
              <a:buFont typeface="Wingdings" panose="05000000000000000000" pitchFamily="2" charset="2"/>
              <a:buChar char="§"/>
            </a:pPr>
            <a:endParaRPr lang="en-US" sz="2000" dirty="0">
              <a:solidFill>
                <a:schemeClr val="bg1"/>
              </a:solidFill>
            </a:endParaRPr>
          </a:p>
          <a:p>
            <a:pPr marL="342900" indent="-342900" algn="l">
              <a:spcBef>
                <a:spcPts val="0"/>
              </a:spcBef>
              <a:buClr>
                <a:schemeClr val="bg1"/>
              </a:buClr>
              <a:buSzPct val="110000"/>
              <a:buFont typeface="Wingdings" panose="05000000000000000000" pitchFamily="2" charset="2"/>
              <a:buChar char="§"/>
            </a:pPr>
            <a:r>
              <a:rPr lang="en-US" sz="2400" dirty="0">
                <a:solidFill>
                  <a:srgbClr val="FFFFCC"/>
                </a:solidFill>
              </a:rPr>
              <a:t>Request: </a:t>
            </a:r>
            <a:r>
              <a:rPr lang="en-US" sz="2400" dirty="0">
                <a:solidFill>
                  <a:schemeClr val="bg1"/>
                </a:solidFill>
              </a:rPr>
              <a:t>Allow</a:t>
            </a:r>
            <a:r>
              <a:rPr lang="en-US" sz="2400" dirty="0">
                <a:solidFill>
                  <a:srgbClr val="FFFFCC"/>
                </a:solidFill>
              </a:rPr>
              <a:t> </a:t>
            </a:r>
            <a:r>
              <a:rPr lang="en-US" sz="2400" dirty="0">
                <a:solidFill>
                  <a:schemeClr val="bg1"/>
                </a:solidFill>
              </a:rPr>
              <a:t>larger floor plates for tech needs.</a:t>
            </a:r>
          </a:p>
          <a:p>
            <a:pPr marL="342900" algn="l">
              <a:spcBef>
                <a:spcPts val="0"/>
              </a:spcBef>
              <a:buClr>
                <a:schemeClr val="bg1"/>
              </a:buClr>
              <a:buSzPct val="110000"/>
            </a:pPr>
            <a:r>
              <a:rPr lang="en-US" sz="2400" dirty="0">
                <a:solidFill>
                  <a:srgbClr val="FFFFCC"/>
                </a:solidFill>
              </a:rPr>
              <a:t>Response: </a:t>
            </a:r>
            <a:r>
              <a:rPr lang="en-US" sz="2400" dirty="0">
                <a:solidFill>
                  <a:schemeClr val="bg1"/>
                </a:solidFill>
              </a:rPr>
              <a:t>This is a land use code issue.</a:t>
            </a:r>
          </a:p>
          <a:p>
            <a:pPr marL="228600" algn="l">
              <a:spcBef>
                <a:spcPts val="0"/>
              </a:spcBef>
              <a:buClr>
                <a:schemeClr val="bg1"/>
              </a:buClr>
              <a:buSzPct val="110000"/>
            </a:pPr>
            <a:endParaRPr lang="en-US" sz="2400" dirty="0">
              <a:solidFill>
                <a:schemeClr val="bg1"/>
              </a:solidFill>
            </a:endParaRPr>
          </a:p>
          <a:p>
            <a:pPr marL="346075" indent="-342900" algn="l">
              <a:spcBef>
                <a:spcPts val="0"/>
              </a:spcBef>
              <a:buClr>
                <a:schemeClr val="bg1"/>
              </a:buClr>
              <a:buSzPct val="110000"/>
              <a:buFont typeface="Wingdings" panose="05000000000000000000" pitchFamily="2" charset="2"/>
              <a:buChar char="§"/>
            </a:pPr>
            <a:r>
              <a:rPr lang="en-US" sz="2400" dirty="0">
                <a:solidFill>
                  <a:srgbClr val="FFFFCC"/>
                </a:solidFill>
              </a:rPr>
              <a:t>Request: </a:t>
            </a:r>
            <a:r>
              <a:rPr lang="en-US" sz="2400" dirty="0">
                <a:solidFill>
                  <a:schemeClr val="bg1"/>
                </a:solidFill>
              </a:rPr>
              <a:t>Alter structure height.</a:t>
            </a:r>
          </a:p>
          <a:p>
            <a:pPr marL="342900" algn="l">
              <a:spcBef>
                <a:spcPts val="0"/>
              </a:spcBef>
              <a:buClr>
                <a:schemeClr val="bg1"/>
              </a:buClr>
              <a:buSzPct val="110000"/>
            </a:pPr>
            <a:r>
              <a:rPr lang="en-US" sz="2400" dirty="0">
                <a:solidFill>
                  <a:srgbClr val="FFFFCC"/>
                </a:solidFill>
              </a:rPr>
              <a:t>Response: </a:t>
            </a:r>
            <a:r>
              <a:rPr lang="en-US" sz="2400" dirty="0">
                <a:solidFill>
                  <a:schemeClr val="bg1"/>
                </a:solidFill>
              </a:rPr>
              <a:t>This is a land use code issue. </a:t>
            </a:r>
          </a:p>
          <a:p>
            <a:pPr algn="l">
              <a:buClr>
                <a:schemeClr val="bg1"/>
              </a:buClr>
              <a:buSzPct val="110000"/>
            </a:pPr>
            <a:endParaRPr lang="en-US" dirty="0">
              <a:solidFill>
                <a:schemeClr val="bg1">
                  <a:lumMod val="65000"/>
                </a:schemeClr>
              </a:solidFill>
            </a:endParaRPr>
          </a:p>
        </p:txBody>
      </p:sp>
    </p:spTree>
    <p:extLst>
      <p:ext uri="{BB962C8B-B14F-4D97-AF65-F5344CB8AC3E}">
        <p14:creationId xmlns:p14="http://schemas.microsoft.com/office/powerpoint/2010/main" val="2901253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A person standing in front of a blackboard&#10;&#10;Description generated with very high confidence">
            <a:extLst>
              <a:ext uri="{FF2B5EF4-FFF2-40B4-BE49-F238E27FC236}">
                <a16:creationId xmlns:a16="http://schemas.microsoft.com/office/drawing/2014/main" id="{AF4BACBB-B6F5-4C7E-A352-93EC229CB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49822"/>
            <a:ext cx="5774390" cy="3849594"/>
          </a:xfrm>
          <a:prstGeom prst="rect">
            <a:avLst/>
          </a:prstGeom>
        </p:spPr>
      </p:pic>
      <p:sp>
        <p:nvSpPr>
          <p:cNvPr id="11" name="Title 1">
            <a:extLst>
              <a:ext uri="{FF2B5EF4-FFF2-40B4-BE49-F238E27FC236}">
                <a16:creationId xmlns:a16="http://schemas.microsoft.com/office/drawing/2014/main" id="{93593929-A9E9-4749-B70E-5D4189BC1AE3}"/>
              </a:ext>
            </a:extLst>
          </p:cNvPr>
          <p:cNvSpPr txBox="1">
            <a:spLocks/>
          </p:cNvSpPr>
          <p:nvPr/>
        </p:nvSpPr>
        <p:spPr>
          <a:xfrm>
            <a:off x="273921" y="320115"/>
            <a:ext cx="8493561" cy="794124"/>
          </a:xfrm>
          <a:prstGeom prst="rect">
            <a:avLst/>
          </a:prstGeom>
        </p:spPr>
        <p:txBody>
          <a:bodyPr vert="horz" lIns="91440" tIns="45720" rIns="91440" bIns="45720" rtlCol="0" anchor="b">
            <a:normAutofit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dirty="0">
                <a:solidFill>
                  <a:schemeClr val="bg1">
                    <a:lumMod val="75000"/>
                  </a:schemeClr>
                </a:solidFill>
              </a:rPr>
              <a:t>Stakeholder Requests</a:t>
            </a:r>
          </a:p>
        </p:txBody>
      </p:sp>
      <p:sp>
        <p:nvSpPr>
          <p:cNvPr id="12" name="Content Placeholder 5">
            <a:extLst>
              <a:ext uri="{FF2B5EF4-FFF2-40B4-BE49-F238E27FC236}">
                <a16:creationId xmlns:a16="http://schemas.microsoft.com/office/drawing/2014/main" id="{A275A394-FC77-4311-ADEB-B9CAAC4FCFEC}"/>
              </a:ext>
            </a:extLst>
          </p:cNvPr>
          <p:cNvSpPr txBox="1">
            <a:spLocks/>
          </p:cNvSpPr>
          <p:nvPr/>
        </p:nvSpPr>
        <p:spPr>
          <a:xfrm>
            <a:off x="273921" y="2120202"/>
            <a:ext cx="7883196" cy="334947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spcBef>
                <a:spcPts val="0"/>
              </a:spcBef>
              <a:buClr>
                <a:schemeClr val="bg1"/>
              </a:buClr>
              <a:buSzPct val="110000"/>
              <a:buFont typeface="Wingdings" panose="05000000000000000000" pitchFamily="2" charset="2"/>
              <a:buChar char="§"/>
            </a:pPr>
            <a:r>
              <a:rPr lang="en-US" sz="2400" dirty="0">
                <a:solidFill>
                  <a:srgbClr val="FFFFCC"/>
                </a:solidFill>
              </a:rPr>
              <a:t>Request: </a:t>
            </a:r>
            <a:r>
              <a:rPr lang="en-US" sz="2400" dirty="0">
                <a:solidFill>
                  <a:schemeClr val="bg1"/>
                </a:solidFill>
              </a:rPr>
              <a:t>Allow skybridge connections.</a:t>
            </a:r>
          </a:p>
          <a:p>
            <a:pPr marL="342900" indent="-342900" algn="l">
              <a:spcBef>
                <a:spcPts val="0"/>
              </a:spcBef>
              <a:buClr>
                <a:schemeClr val="bg1"/>
              </a:buClr>
              <a:buSzPct val="110000"/>
            </a:pPr>
            <a:r>
              <a:rPr lang="en-US" sz="2400" dirty="0">
                <a:solidFill>
                  <a:srgbClr val="FFFFCC"/>
                </a:solidFill>
              </a:rPr>
              <a:t>     Response: </a:t>
            </a:r>
            <a:r>
              <a:rPr lang="en-US" sz="2400" dirty="0">
                <a:solidFill>
                  <a:schemeClr val="bg1"/>
                </a:solidFill>
              </a:rPr>
              <a:t>This undermines the intent to populate the street as the primary public realm.</a:t>
            </a:r>
          </a:p>
          <a:p>
            <a:pPr marL="342900" indent="-342900" algn="l">
              <a:spcBef>
                <a:spcPts val="0"/>
              </a:spcBef>
              <a:buClr>
                <a:schemeClr val="bg1"/>
              </a:buClr>
              <a:buSzPct val="110000"/>
              <a:buFont typeface="Wingdings" panose="05000000000000000000" pitchFamily="2" charset="2"/>
              <a:buChar char="§"/>
            </a:pPr>
            <a:endParaRPr lang="en-US" sz="2000" dirty="0">
              <a:solidFill>
                <a:schemeClr val="bg1"/>
              </a:solidFill>
            </a:endParaRPr>
          </a:p>
          <a:p>
            <a:pPr marL="342900" indent="-342900" algn="l">
              <a:spcBef>
                <a:spcPts val="0"/>
              </a:spcBef>
              <a:buClr>
                <a:schemeClr val="bg1"/>
              </a:buClr>
              <a:buSzPct val="110000"/>
              <a:buFont typeface="Wingdings" panose="05000000000000000000" pitchFamily="2" charset="2"/>
              <a:buChar char="§"/>
            </a:pPr>
            <a:r>
              <a:rPr lang="en-US" sz="2400" dirty="0">
                <a:solidFill>
                  <a:srgbClr val="FFFFCC"/>
                </a:solidFill>
              </a:rPr>
              <a:t>Request: </a:t>
            </a:r>
            <a:r>
              <a:rPr lang="en-US" sz="2400" dirty="0">
                <a:solidFill>
                  <a:schemeClr val="bg1"/>
                </a:solidFill>
              </a:rPr>
              <a:t>Eliminate the street specific diagram.</a:t>
            </a:r>
          </a:p>
          <a:p>
            <a:pPr marL="342900" algn="l">
              <a:spcBef>
                <a:spcPts val="0"/>
              </a:spcBef>
              <a:buClr>
                <a:schemeClr val="bg1"/>
              </a:buClr>
              <a:buSzPct val="110000"/>
            </a:pPr>
            <a:r>
              <a:rPr lang="en-US" sz="2400" dirty="0">
                <a:solidFill>
                  <a:srgbClr val="FFFFCC"/>
                </a:solidFill>
              </a:rPr>
              <a:t>Response: </a:t>
            </a:r>
            <a:r>
              <a:rPr lang="en-US" sz="2400" dirty="0">
                <a:solidFill>
                  <a:schemeClr val="bg1"/>
                </a:solidFill>
              </a:rPr>
              <a:t>Contrary to basis for entire station area plan.</a:t>
            </a:r>
          </a:p>
          <a:p>
            <a:pPr marL="228600" algn="l">
              <a:spcBef>
                <a:spcPts val="0"/>
              </a:spcBef>
              <a:buClr>
                <a:schemeClr val="bg1"/>
              </a:buClr>
              <a:buSzPct val="110000"/>
            </a:pPr>
            <a:endParaRPr lang="en-US" sz="2400" dirty="0">
              <a:solidFill>
                <a:schemeClr val="bg1"/>
              </a:solidFill>
            </a:endParaRPr>
          </a:p>
          <a:p>
            <a:pPr marL="342900" indent="-342900" algn="l">
              <a:spcBef>
                <a:spcPts val="0"/>
              </a:spcBef>
              <a:buClr>
                <a:schemeClr val="bg1"/>
              </a:buClr>
              <a:buSzPct val="110000"/>
              <a:buFont typeface="Wingdings" panose="05000000000000000000" pitchFamily="2" charset="2"/>
              <a:buChar char="§"/>
            </a:pPr>
            <a:r>
              <a:rPr lang="en-US" sz="2400" dirty="0">
                <a:solidFill>
                  <a:srgbClr val="FFFFCC"/>
                </a:solidFill>
              </a:rPr>
              <a:t>Request: </a:t>
            </a:r>
            <a:r>
              <a:rPr lang="en-US" sz="2400" dirty="0">
                <a:solidFill>
                  <a:schemeClr val="bg1"/>
                </a:solidFill>
              </a:rPr>
              <a:t>Rethink zoned building massing allocations.</a:t>
            </a:r>
          </a:p>
          <a:p>
            <a:pPr marL="342900" algn="l">
              <a:spcBef>
                <a:spcPts val="0"/>
              </a:spcBef>
              <a:buClr>
                <a:schemeClr val="bg1"/>
              </a:buClr>
              <a:buSzPct val="110000"/>
            </a:pPr>
            <a:r>
              <a:rPr lang="en-US" sz="2400" dirty="0">
                <a:solidFill>
                  <a:srgbClr val="FFFFCC"/>
                </a:solidFill>
              </a:rPr>
              <a:t>Response: </a:t>
            </a:r>
            <a:r>
              <a:rPr lang="en-US" sz="2400" dirty="0">
                <a:solidFill>
                  <a:schemeClr val="bg1"/>
                </a:solidFill>
              </a:rPr>
              <a:t>This is an urban design &amp; land use code issue. </a:t>
            </a:r>
          </a:p>
          <a:p>
            <a:pPr algn="l">
              <a:buClr>
                <a:schemeClr val="bg1"/>
              </a:buClr>
              <a:buSzPct val="110000"/>
            </a:pPr>
            <a:endParaRPr lang="en-US" dirty="0">
              <a:solidFill>
                <a:schemeClr val="bg1">
                  <a:lumMod val="65000"/>
                </a:schemeClr>
              </a:solidFill>
            </a:endParaRPr>
          </a:p>
        </p:txBody>
      </p:sp>
    </p:spTree>
    <p:extLst>
      <p:ext uri="{BB962C8B-B14F-4D97-AF65-F5344CB8AC3E}">
        <p14:creationId xmlns:p14="http://schemas.microsoft.com/office/powerpoint/2010/main" val="96190768"/>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3455</TotalTime>
  <Words>1062</Words>
  <Application>Microsoft Office PowerPoint</Application>
  <PresentationFormat>Widescreen</PresentationFormat>
  <Paragraphs>177</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Wingdings</vt:lpstr>
      <vt:lpstr>Wingdings 3</vt:lpstr>
      <vt:lpstr>Facet</vt:lpstr>
      <vt:lpstr>EAST MAIN TRANSIT ORIENTED DISTRICT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EAST MAIN TRANSIT ORIENTED DISTRICT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MAIN TRANSIT ORIENTED DISTRICT</dc:title>
  <dc:creator>Terry Cullen</dc:creator>
  <cp:lastModifiedBy>Terry Cullen</cp:lastModifiedBy>
  <cp:revision>96</cp:revision>
  <cp:lastPrinted>2018-11-05T21:35:56Z</cp:lastPrinted>
  <dcterms:created xsi:type="dcterms:W3CDTF">2018-11-02T20:26:08Z</dcterms:created>
  <dcterms:modified xsi:type="dcterms:W3CDTF">2018-11-07T23:12:30Z</dcterms:modified>
</cp:coreProperties>
</file>