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handoutMasterIdLst>
    <p:handoutMasterId r:id="rId19"/>
  </p:handoutMasterIdLst>
  <p:sldIdLst>
    <p:sldId id="262" r:id="rId2"/>
    <p:sldId id="364" r:id="rId3"/>
    <p:sldId id="327" r:id="rId4"/>
    <p:sldId id="404" r:id="rId5"/>
    <p:sldId id="371" r:id="rId6"/>
    <p:sldId id="405" r:id="rId7"/>
    <p:sldId id="406" r:id="rId8"/>
    <p:sldId id="407" r:id="rId9"/>
    <p:sldId id="408" r:id="rId10"/>
    <p:sldId id="411" r:id="rId11"/>
    <p:sldId id="401" r:id="rId12"/>
    <p:sldId id="410" r:id="rId13"/>
    <p:sldId id="412" r:id="rId14"/>
    <p:sldId id="372" r:id="rId15"/>
    <p:sldId id="307" r:id="rId16"/>
    <p:sldId id="393"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A6B1"/>
    <a:srgbClr val="333300"/>
    <a:srgbClr val="CCCC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71" autoAdjust="0"/>
  </p:normalViewPr>
  <p:slideViewPr>
    <p:cSldViewPr>
      <p:cViewPr varScale="1">
        <p:scale>
          <a:sx n="67" d="100"/>
          <a:sy n="67" d="100"/>
        </p:scale>
        <p:origin x="1834"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2"/>
            <a:ext cx="2971800" cy="457513"/>
          </a:xfrm>
          <a:prstGeom prst="rect">
            <a:avLst/>
          </a:prstGeom>
          <a:noFill/>
          <a:ln w="9525">
            <a:noFill/>
            <a:miter lim="800000"/>
            <a:headEnd/>
            <a:tailEnd/>
          </a:ln>
          <a:effectLst/>
        </p:spPr>
        <p:txBody>
          <a:bodyPr vert="horz" wrap="square" lIns="91085" tIns="45542" rIns="91085" bIns="45542" numCol="1" anchor="t" anchorCtr="0" compatLnSpc="1">
            <a:prstTxWarp prst="textNoShape">
              <a:avLst/>
            </a:prstTxWarp>
          </a:bodyPr>
          <a:lstStyle>
            <a:lvl1pPr>
              <a:defRPr sz="1200"/>
            </a:lvl1pPr>
          </a:lstStyle>
          <a:p>
            <a:endParaRPr lang="en-US"/>
          </a:p>
        </p:txBody>
      </p:sp>
      <p:sp>
        <p:nvSpPr>
          <p:cNvPr id="52227" name="Rectangle 3"/>
          <p:cNvSpPr>
            <a:spLocks noGrp="1" noChangeArrowheads="1"/>
          </p:cNvSpPr>
          <p:nvPr>
            <p:ph type="dt" sz="quarter" idx="1"/>
          </p:nvPr>
        </p:nvSpPr>
        <p:spPr bwMode="auto">
          <a:xfrm>
            <a:off x="3884614" y="2"/>
            <a:ext cx="2971800" cy="457513"/>
          </a:xfrm>
          <a:prstGeom prst="rect">
            <a:avLst/>
          </a:prstGeom>
          <a:noFill/>
          <a:ln w="9525">
            <a:noFill/>
            <a:miter lim="800000"/>
            <a:headEnd/>
            <a:tailEnd/>
          </a:ln>
          <a:effectLst/>
        </p:spPr>
        <p:txBody>
          <a:bodyPr vert="horz" wrap="square" lIns="91085" tIns="45542" rIns="91085" bIns="45542" numCol="1" anchor="t" anchorCtr="0" compatLnSpc="1">
            <a:prstTxWarp prst="textNoShape">
              <a:avLst/>
            </a:prstTxWarp>
          </a:bodyPr>
          <a:lstStyle>
            <a:lvl1pPr algn="r">
              <a:defRPr sz="1200"/>
            </a:lvl1pPr>
          </a:lstStyle>
          <a:p>
            <a:endParaRPr lang="en-US"/>
          </a:p>
        </p:txBody>
      </p:sp>
      <p:sp>
        <p:nvSpPr>
          <p:cNvPr id="52228" name="Rectangle 4"/>
          <p:cNvSpPr>
            <a:spLocks noGrp="1" noChangeArrowheads="1"/>
          </p:cNvSpPr>
          <p:nvPr>
            <p:ph type="ftr" sz="quarter" idx="2"/>
          </p:nvPr>
        </p:nvSpPr>
        <p:spPr bwMode="auto">
          <a:xfrm>
            <a:off x="0" y="8684927"/>
            <a:ext cx="2971800" cy="457513"/>
          </a:xfrm>
          <a:prstGeom prst="rect">
            <a:avLst/>
          </a:prstGeom>
          <a:noFill/>
          <a:ln w="9525">
            <a:noFill/>
            <a:miter lim="800000"/>
            <a:headEnd/>
            <a:tailEnd/>
          </a:ln>
          <a:effectLst/>
        </p:spPr>
        <p:txBody>
          <a:bodyPr vert="horz" wrap="square" lIns="91085" tIns="45542" rIns="91085" bIns="45542" numCol="1" anchor="b" anchorCtr="0" compatLnSpc="1">
            <a:prstTxWarp prst="textNoShape">
              <a:avLst/>
            </a:prstTxWarp>
          </a:bodyPr>
          <a:lstStyle>
            <a:lvl1pPr>
              <a:defRPr sz="1200"/>
            </a:lvl1pPr>
          </a:lstStyle>
          <a:p>
            <a:endParaRPr lang="en-US"/>
          </a:p>
        </p:txBody>
      </p:sp>
      <p:sp>
        <p:nvSpPr>
          <p:cNvPr id="52229" name="Rectangle 5"/>
          <p:cNvSpPr>
            <a:spLocks noGrp="1" noChangeArrowheads="1"/>
          </p:cNvSpPr>
          <p:nvPr>
            <p:ph type="sldNum" sz="quarter" idx="3"/>
          </p:nvPr>
        </p:nvSpPr>
        <p:spPr bwMode="auto">
          <a:xfrm>
            <a:off x="3884614" y="8684927"/>
            <a:ext cx="2971800" cy="457513"/>
          </a:xfrm>
          <a:prstGeom prst="rect">
            <a:avLst/>
          </a:prstGeom>
          <a:noFill/>
          <a:ln w="9525">
            <a:noFill/>
            <a:miter lim="800000"/>
            <a:headEnd/>
            <a:tailEnd/>
          </a:ln>
          <a:effectLst/>
        </p:spPr>
        <p:txBody>
          <a:bodyPr vert="horz" wrap="square" lIns="91085" tIns="45542" rIns="91085" bIns="45542" numCol="1" anchor="b" anchorCtr="0" compatLnSpc="1">
            <a:prstTxWarp prst="textNoShape">
              <a:avLst/>
            </a:prstTxWarp>
          </a:bodyPr>
          <a:lstStyle>
            <a:lvl1pPr algn="r">
              <a:defRPr sz="1200"/>
            </a:lvl1pPr>
          </a:lstStyle>
          <a:p>
            <a:fld id="{12BA435A-0610-4FFF-9412-A7F05D4910F0}" type="slidenum">
              <a:rPr lang="en-US"/>
              <a:pPr/>
              <a:t>‹#›</a:t>
            </a:fld>
            <a:endParaRPr lang="en-US"/>
          </a:p>
        </p:txBody>
      </p:sp>
    </p:spTree>
    <p:extLst>
      <p:ext uri="{BB962C8B-B14F-4D97-AF65-F5344CB8AC3E}">
        <p14:creationId xmlns:p14="http://schemas.microsoft.com/office/powerpoint/2010/main" val="2557861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7513"/>
          </a:xfrm>
          <a:prstGeom prst="rect">
            <a:avLst/>
          </a:prstGeom>
        </p:spPr>
        <p:txBody>
          <a:bodyPr vert="horz" lIns="91085" tIns="45542" rIns="91085" bIns="45542" rtlCol="0"/>
          <a:lstStyle>
            <a:lvl1pPr algn="l">
              <a:defRPr sz="1200"/>
            </a:lvl1pPr>
          </a:lstStyle>
          <a:p>
            <a:endParaRPr lang="en-US"/>
          </a:p>
        </p:txBody>
      </p:sp>
      <p:sp>
        <p:nvSpPr>
          <p:cNvPr id="3" name="Date Placeholder 2"/>
          <p:cNvSpPr>
            <a:spLocks noGrp="1"/>
          </p:cNvSpPr>
          <p:nvPr>
            <p:ph type="dt" idx="1"/>
          </p:nvPr>
        </p:nvSpPr>
        <p:spPr>
          <a:xfrm>
            <a:off x="3884614" y="2"/>
            <a:ext cx="2971800" cy="457513"/>
          </a:xfrm>
          <a:prstGeom prst="rect">
            <a:avLst/>
          </a:prstGeom>
        </p:spPr>
        <p:txBody>
          <a:bodyPr vert="horz" lIns="91085" tIns="45542" rIns="91085" bIns="45542" rtlCol="0"/>
          <a:lstStyle>
            <a:lvl1pPr algn="r">
              <a:defRPr sz="1200"/>
            </a:lvl1pPr>
          </a:lstStyle>
          <a:p>
            <a:fld id="{7C6B86BE-B35E-4737-8CA0-21F9EB647E95}" type="datetimeFigureOut">
              <a:rPr lang="en-US" smtClean="0"/>
              <a:pPr/>
              <a:t>6/27/2018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085" tIns="45542" rIns="91085" bIns="45542" rtlCol="0" anchor="ctr"/>
          <a:lstStyle/>
          <a:p>
            <a:endParaRPr lang="en-US"/>
          </a:p>
        </p:txBody>
      </p:sp>
      <p:sp>
        <p:nvSpPr>
          <p:cNvPr id="5" name="Notes Placeholder 4"/>
          <p:cNvSpPr>
            <a:spLocks noGrp="1"/>
          </p:cNvSpPr>
          <p:nvPr>
            <p:ph type="body" sz="quarter" idx="3"/>
          </p:nvPr>
        </p:nvSpPr>
        <p:spPr>
          <a:xfrm>
            <a:off x="685801" y="4344027"/>
            <a:ext cx="5486400" cy="4114488"/>
          </a:xfrm>
          <a:prstGeom prst="rect">
            <a:avLst/>
          </a:prstGeom>
        </p:spPr>
        <p:txBody>
          <a:bodyPr vert="horz" lIns="91085" tIns="45542" rIns="91085" bIns="455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927"/>
            <a:ext cx="2971800" cy="457513"/>
          </a:xfrm>
          <a:prstGeom prst="rect">
            <a:avLst/>
          </a:prstGeom>
        </p:spPr>
        <p:txBody>
          <a:bodyPr vert="horz" lIns="91085" tIns="45542" rIns="91085" bIns="45542"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4927"/>
            <a:ext cx="2971800" cy="457513"/>
          </a:xfrm>
          <a:prstGeom prst="rect">
            <a:avLst/>
          </a:prstGeom>
        </p:spPr>
        <p:txBody>
          <a:bodyPr vert="horz" lIns="91085" tIns="45542" rIns="91085" bIns="45542" rtlCol="0" anchor="b"/>
          <a:lstStyle>
            <a:lvl1pPr algn="r">
              <a:defRPr sz="1200"/>
            </a:lvl1pPr>
          </a:lstStyle>
          <a:p>
            <a:fld id="{C78B0976-5613-4DA5-BCB0-1EA25BDB18A5}" type="slidenum">
              <a:rPr lang="en-US" smtClean="0"/>
              <a:pPr/>
              <a:t>‹#›</a:t>
            </a:fld>
            <a:endParaRPr lang="en-US"/>
          </a:p>
        </p:txBody>
      </p:sp>
    </p:spTree>
    <p:extLst>
      <p:ext uri="{BB962C8B-B14F-4D97-AF65-F5344CB8AC3E}">
        <p14:creationId xmlns:p14="http://schemas.microsoft.com/office/powerpoint/2010/main" val="227541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a:t>
            </a:fld>
            <a:endParaRPr lang="en-US"/>
          </a:p>
        </p:txBody>
      </p:sp>
    </p:spTree>
    <p:extLst>
      <p:ext uri="{BB962C8B-B14F-4D97-AF65-F5344CB8AC3E}">
        <p14:creationId xmlns:p14="http://schemas.microsoft.com/office/powerpoint/2010/main" val="42342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11</a:t>
            </a:fld>
            <a:endParaRPr lang="en-US"/>
          </a:p>
        </p:txBody>
      </p:sp>
    </p:spTree>
    <p:extLst>
      <p:ext uri="{BB962C8B-B14F-4D97-AF65-F5344CB8AC3E}">
        <p14:creationId xmlns:p14="http://schemas.microsoft.com/office/powerpoint/2010/main" val="47303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12</a:t>
            </a:fld>
            <a:endParaRPr lang="en-US"/>
          </a:p>
        </p:txBody>
      </p:sp>
    </p:spTree>
    <p:extLst>
      <p:ext uri="{BB962C8B-B14F-4D97-AF65-F5344CB8AC3E}">
        <p14:creationId xmlns:p14="http://schemas.microsoft.com/office/powerpoint/2010/main" val="386083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aseline="0"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13</a:t>
            </a:fld>
            <a:endParaRPr lang="en-US"/>
          </a:p>
        </p:txBody>
      </p:sp>
    </p:spTree>
    <p:extLst>
      <p:ext uri="{BB962C8B-B14F-4D97-AF65-F5344CB8AC3E}">
        <p14:creationId xmlns:p14="http://schemas.microsoft.com/office/powerpoint/2010/main" val="70502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14</a:t>
            </a:fld>
            <a:endParaRPr lang="en-US"/>
          </a:p>
        </p:txBody>
      </p:sp>
    </p:spTree>
    <p:extLst>
      <p:ext uri="{BB962C8B-B14F-4D97-AF65-F5344CB8AC3E}">
        <p14:creationId xmlns:p14="http://schemas.microsoft.com/office/powerpoint/2010/main" val="253748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15</a:t>
            </a:fld>
            <a:endParaRPr lang="en-US"/>
          </a:p>
        </p:txBody>
      </p:sp>
    </p:spTree>
    <p:extLst>
      <p:ext uri="{BB962C8B-B14F-4D97-AF65-F5344CB8AC3E}">
        <p14:creationId xmlns:p14="http://schemas.microsoft.com/office/powerpoint/2010/main" val="382074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16</a:t>
            </a:fld>
            <a:endParaRPr lang="en-US"/>
          </a:p>
        </p:txBody>
      </p:sp>
    </p:spTree>
    <p:extLst>
      <p:ext uri="{BB962C8B-B14F-4D97-AF65-F5344CB8AC3E}">
        <p14:creationId xmlns:p14="http://schemas.microsoft.com/office/powerpoint/2010/main" val="153152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Policy Issues</a:t>
            </a:r>
          </a:p>
        </p:txBody>
      </p:sp>
      <p:sp>
        <p:nvSpPr>
          <p:cNvPr id="4" name="Slide Number Placeholder 3"/>
          <p:cNvSpPr>
            <a:spLocks noGrp="1"/>
          </p:cNvSpPr>
          <p:nvPr>
            <p:ph type="sldNum" sz="quarter" idx="10"/>
          </p:nvPr>
        </p:nvSpPr>
        <p:spPr/>
        <p:txBody>
          <a:bodyPr/>
          <a:lstStyle/>
          <a:p>
            <a:fld id="{C78B0976-5613-4DA5-BCB0-1EA25BDB18A5}" type="slidenum">
              <a:rPr lang="en-US" smtClean="0"/>
              <a:pPr/>
              <a:t>2</a:t>
            </a:fld>
            <a:endParaRPr lang="en-US"/>
          </a:p>
        </p:txBody>
      </p:sp>
    </p:spTree>
    <p:extLst>
      <p:ext uri="{BB962C8B-B14F-4D97-AF65-F5344CB8AC3E}">
        <p14:creationId xmlns:p14="http://schemas.microsoft.com/office/powerpoint/2010/main" val="92047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Planning Commission Direction Needed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three “C”s--</a:t>
            </a:r>
          </a:p>
        </p:txBody>
      </p:sp>
      <p:sp>
        <p:nvSpPr>
          <p:cNvPr id="4" name="Slide Number Placeholder 3"/>
          <p:cNvSpPr>
            <a:spLocks noGrp="1"/>
          </p:cNvSpPr>
          <p:nvPr>
            <p:ph type="sldNum" sz="quarter" idx="10"/>
          </p:nvPr>
        </p:nvSpPr>
        <p:spPr/>
        <p:txBody>
          <a:bodyPr/>
          <a:lstStyle/>
          <a:p>
            <a:fld id="{C78B0976-5613-4DA5-BCB0-1EA25BDB18A5}" type="slidenum">
              <a:rPr lang="en-US" smtClean="0"/>
              <a:pPr/>
              <a:t>3</a:t>
            </a:fld>
            <a:endParaRPr lang="en-US"/>
          </a:p>
        </p:txBody>
      </p:sp>
    </p:spTree>
    <p:extLst>
      <p:ext uri="{BB962C8B-B14F-4D97-AF65-F5344CB8AC3E}">
        <p14:creationId xmlns:p14="http://schemas.microsoft.com/office/powerpoint/2010/main" val="66104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Chart and link page 2 of June 27 agenda memo</a:t>
            </a:r>
          </a:p>
        </p:txBody>
      </p:sp>
      <p:sp>
        <p:nvSpPr>
          <p:cNvPr id="4" name="Slide Number Placeholder 3"/>
          <p:cNvSpPr>
            <a:spLocks noGrp="1"/>
          </p:cNvSpPr>
          <p:nvPr>
            <p:ph type="sldNum" sz="quarter" idx="10"/>
          </p:nvPr>
        </p:nvSpPr>
        <p:spPr/>
        <p:txBody>
          <a:bodyPr/>
          <a:lstStyle/>
          <a:p>
            <a:fld id="{C78B0976-5613-4DA5-BCB0-1EA25BDB18A5}" type="slidenum">
              <a:rPr lang="en-US" smtClean="0"/>
              <a:pPr/>
              <a:t>4</a:t>
            </a:fld>
            <a:endParaRPr lang="en-US"/>
          </a:p>
        </p:txBody>
      </p:sp>
    </p:spTree>
    <p:extLst>
      <p:ext uri="{BB962C8B-B14F-4D97-AF65-F5344CB8AC3E}">
        <p14:creationId xmlns:p14="http://schemas.microsoft.com/office/powerpoint/2010/main" val="149670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5</a:t>
            </a:fld>
            <a:endParaRPr lang="en-US"/>
          </a:p>
        </p:txBody>
      </p:sp>
    </p:spTree>
    <p:extLst>
      <p:ext uri="{BB962C8B-B14F-4D97-AF65-F5344CB8AC3E}">
        <p14:creationId xmlns:p14="http://schemas.microsoft.com/office/powerpoint/2010/main" val="391276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Privately-initiated application to:</a:t>
            </a:r>
          </a:p>
          <a:p>
            <a:r>
              <a:rPr lang="en-US" dirty="0"/>
              <a:t>-amend 6.4 acres of Newport Hills Subarea from NB to NMU</a:t>
            </a:r>
          </a:p>
          <a:p>
            <a:r>
              <a:rPr lang="en-US" dirty="0"/>
              <a:t>-amend relevant Subarea text to include references to NMU (see attachment 3)</a:t>
            </a:r>
          </a:p>
          <a:p>
            <a:r>
              <a:rPr lang="en-US" dirty="0"/>
              <a:t>-amend LU-19 to include references to NMU</a:t>
            </a:r>
          </a:p>
          <a:p>
            <a:endParaRPr lang="en-US" baseline="0"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6</a:t>
            </a:fld>
            <a:endParaRPr lang="en-US"/>
          </a:p>
        </p:txBody>
      </p:sp>
    </p:spTree>
    <p:extLst>
      <p:ext uri="{BB962C8B-B14F-4D97-AF65-F5344CB8AC3E}">
        <p14:creationId xmlns:p14="http://schemas.microsoft.com/office/powerpoint/2010/main" val="278247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8</a:t>
            </a:fld>
            <a:endParaRPr lang="en-US"/>
          </a:p>
        </p:txBody>
      </p:sp>
    </p:spTree>
    <p:extLst>
      <p:ext uri="{BB962C8B-B14F-4D97-AF65-F5344CB8AC3E}">
        <p14:creationId xmlns:p14="http://schemas.microsoft.com/office/powerpoint/2010/main" val="158426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9</a:t>
            </a:fld>
            <a:endParaRPr lang="en-US"/>
          </a:p>
        </p:txBody>
      </p:sp>
    </p:spTree>
    <p:extLst>
      <p:ext uri="{BB962C8B-B14F-4D97-AF65-F5344CB8AC3E}">
        <p14:creationId xmlns:p14="http://schemas.microsoft.com/office/powerpoint/2010/main" val="59580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8B0976-5613-4DA5-BCB0-1EA25BDB18A5}" type="slidenum">
              <a:rPr lang="en-US" smtClean="0"/>
              <a:pPr/>
              <a:t>10</a:t>
            </a:fld>
            <a:endParaRPr lang="en-US"/>
          </a:p>
        </p:txBody>
      </p:sp>
    </p:spTree>
    <p:extLst>
      <p:ext uri="{BB962C8B-B14F-4D97-AF65-F5344CB8AC3E}">
        <p14:creationId xmlns:p14="http://schemas.microsoft.com/office/powerpoint/2010/main" val="248578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8000"/>
            <a:chOff x="0" y="0"/>
            <a:chExt cx="5760" cy="4320"/>
          </a:xfrm>
        </p:grpSpPr>
        <p:sp>
          <p:nvSpPr>
            <p:cNvPr id="7680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US" sz="2400">
                <a:latin typeface="Times New Roman" pitchFamily="18" charset="0"/>
              </a:endParaRPr>
            </a:p>
          </p:txBody>
        </p:sp>
        <p:sp>
          <p:nvSpPr>
            <p:cNvPr id="7680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grpSp>
          <p:nvGrpSpPr>
            <p:cNvPr id="76805" name="Group 5"/>
            <p:cNvGrpSpPr>
              <a:grpSpLocks/>
            </p:cNvGrpSpPr>
            <p:nvPr/>
          </p:nvGrpSpPr>
          <p:grpSpPr bwMode="auto">
            <a:xfrm>
              <a:off x="0" y="672"/>
              <a:ext cx="1806" cy="1989"/>
              <a:chOff x="0" y="672"/>
              <a:chExt cx="1806" cy="1989"/>
            </a:xfrm>
          </p:grpSpPr>
          <p:sp>
            <p:nvSpPr>
              <p:cNvPr id="7680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7680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7680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7680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7681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7681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7681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7681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sp>
            <p:nvSpPr>
              <p:cNvPr id="7681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endParaRPr lang="en-US" sz="2400">
                  <a:latin typeface="Times New Roman" pitchFamily="18" charset="0"/>
                </a:endParaRPr>
              </a:p>
            </p:txBody>
          </p:sp>
          <p:sp>
            <p:nvSpPr>
              <p:cNvPr id="7681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endParaRPr lang="en-US" sz="2400">
                  <a:latin typeface="Times New Roman" pitchFamily="18" charset="0"/>
                </a:endParaRPr>
              </a:p>
            </p:txBody>
          </p:sp>
        </p:grpSp>
      </p:grpSp>
      <p:sp>
        <p:nvSpPr>
          <p:cNvPr id="76816" name="Rectangle 16"/>
          <p:cNvSpPr>
            <a:spLocks noGrp="1" noChangeArrowheads="1"/>
          </p:cNvSpPr>
          <p:nvPr>
            <p:ph type="dt" sz="half" idx="2"/>
          </p:nvPr>
        </p:nvSpPr>
        <p:spPr>
          <a:xfrm>
            <a:off x="457200" y="6248400"/>
            <a:ext cx="2133600" cy="457200"/>
          </a:xfrm>
        </p:spPr>
        <p:txBody>
          <a:bodyPr/>
          <a:lstStyle>
            <a:lvl1pPr>
              <a:defRPr/>
            </a:lvl1pPr>
          </a:lstStyle>
          <a:p>
            <a:endParaRPr lang="en-US"/>
          </a:p>
        </p:txBody>
      </p:sp>
      <p:sp>
        <p:nvSpPr>
          <p:cNvPr id="76817" name="Rectangle 17"/>
          <p:cNvSpPr>
            <a:spLocks noGrp="1" noChangeArrowheads="1"/>
          </p:cNvSpPr>
          <p:nvPr>
            <p:ph type="ftr" sz="quarter" idx="3"/>
          </p:nvPr>
        </p:nvSpPr>
        <p:spPr/>
        <p:txBody>
          <a:bodyPr/>
          <a:lstStyle>
            <a:lvl1pPr>
              <a:defRPr/>
            </a:lvl1pPr>
          </a:lstStyle>
          <a:p>
            <a:endParaRPr lang="en-US"/>
          </a:p>
        </p:txBody>
      </p:sp>
      <p:sp>
        <p:nvSpPr>
          <p:cNvPr id="76818" name="Rectangle 18"/>
          <p:cNvSpPr>
            <a:spLocks noGrp="1" noChangeArrowheads="1"/>
          </p:cNvSpPr>
          <p:nvPr>
            <p:ph type="sldNum" sz="quarter" idx="4"/>
          </p:nvPr>
        </p:nvSpPr>
        <p:spPr/>
        <p:txBody>
          <a:bodyPr/>
          <a:lstStyle>
            <a:lvl1pPr>
              <a:defRPr/>
            </a:lvl1pPr>
          </a:lstStyle>
          <a:p>
            <a:fld id="{9DBEA409-438E-4E62-93C1-C387E34F7914}" type="slidenum">
              <a:rPr lang="en-US"/>
              <a:pPr/>
              <a:t>‹#›</a:t>
            </a:fld>
            <a:endParaRPr lang="en-US"/>
          </a:p>
        </p:txBody>
      </p:sp>
      <p:sp>
        <p:nvSpPr>
          <p:cNvPr id="7681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7682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05BC88C-53B1-49A2-9A7A-DE62378C165D}"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22ACA15-2D2A-430B-8C85-2E042F1ACA61}"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DD7634C-7E89-48F9-AF60-BBFC9D38AEA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124D332-A17A-4238-BE5F-226F4AA23493}"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62A5FE56-8A3B-4041-94B9-0F497704BD80}"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832F8E1F-84B6-4B52-B350-B4581C210B04}"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7B94E1AB-0983-4242-BC0A-3E65EDFD79C0}"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9B26EDE8-D3D5-4BF3-9871-C3DADF52A516}"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5837232-4C3A-4EA1-8993-61BA5E6D7A85}"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3F68069A-3EF3-498D-9D19-97960D8848B7}"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endParaRPr lang="en-US"/>
          </a:p>
        </p:txBody>
      </p:sp>
      <p:sp>
        <p:nvSpPr>
          <p:cNvPr id="7577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881273A9-4ED0-4674-A549-F6DB3A0C95B0}" type="slidenum">
              <a:rPr lang="en-US"/>
              <a:pPr/>
              <a:t>‹#›</a:t>
            </a:fld>
            <a:endParaRPr lang="en-US"/>
          </a:p>
        </p:txBody>
      </p:sp>
      <p:grpSp>
        <p:nvGrpSpPr>
          <p:cNvPr id="75780" name="Group 4"/>
          <p:cNvGrpSpPr>
            <a:grpSpLocks/>
          </p:cNvGrpSpPr>
          <p:nvPr/>
        </p:nvGrpSpPr>
        <p:grpSpPr bwMode="auto">
          <a:xfrm>
            <a:off x="0" y="0"/>
            <a:ext cx="9144000" cy="546100"/>
            <a:chOff x="0" y="0"/>
            <a:chExt cx="5760" cy="344"/>
          </a:xfrm>
        </p:grpSpPr>
        <p:sp>
          <p:nvSpPr>
            <p:cNvPr id="7578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US" sz="2400">
                <a:latin typeface="Times New Roman" pitchFamily="18" charset="0"/>
              </a:endParaRPr>
            </a:p>
          </p:txBody>
        </p:sp>
        <p:sp>
          <p:nvSpPr>
            <p:cNvPr id="7578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endParaRPr lang="en-US" sz="2400">
                <a:latin typeface="Times New Roman" pitchFamily="18" charset="0"/>
              </a:endParaRPr>
            </a:p>
          </p:txBody>
        </p:sp>
        <p:sp>
          <p:nvSpPr>
            <p:cNvPr id="7578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7578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7578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endParaRPr lang="en-US">
                <a:solidFill>
                  <a:schemeClr val="accent2"/>
                </a:solidFill>
              </a:endParaRPr>
            </a:p>
          </p:txBody>
        </p:sp>
        <p:sp>
          <p:nvSpPr>
            <p:cNvPr id="7578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endParaRPr lang="en-US">
                <a:solidFill>
                  <a:schemeClr val="hlink"/>
                </a:solidFill>
              </a:endParaRPr>
            </a:p>
          </p:txBody>
        </p:sp>
        <p:sp>
          <p:nvSpPr>
            <p:cNvPr id="7578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endParaRPr lang="en-US" sz="2400">
                <a:latin typeface="Times New Roman" pitchFamily="18" charset="0"/>
              </a:endParaRPr>
            </a:p>
          </p:txBody>
        </p:sp>
        <p:sp>
          <p:nvSpPr>
            <p:cNvPr id="7578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endParaRPr lang="en-US">
                <a:solidFill>
                  <a:schemeClr val="accent2"/>
                </a:solidFill>
              </a:endParaRPr>
            </a:p>
          </p:txBody>
        </p:sp>
        <p:sp>
          <p:nvSpPr>
            <p:cNvPr id="7578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endParaRPr lang="en-US">
                <a:solidFill>
                  <a:schemeClr val="accent2"/>
                </a:solidFill>
              </a:endParaRPr>
            </a:p>
          </p:txBody>
        </p:sp>
      </p:grpSp>
      <p:sp>
        <p:nvSpPr>
          <p:cNvPr id="75790"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91"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cs typeface="Arial" charset="0"/>
        </a:defRPr>
      </a:lvl2pPr>
      <a:lvl3pPr algn="l" rtl="0" fontAlgn="base">
        <a:spcBef>
          <a:spcPct val="0"/>
        </a:spcBef>
        <a:spcAft>
          <a:spcPct val="0"/>
        </a:spcAft>
        <a:defRPr sz="4400">
          <a:solidFill>
            <a:schemeClr val="tx1"/>
          </a:solidFill>
          <a:latin typeface="Arial" charset="0"/>
          <a:cs typeface="Arial" charset="0"/>
        </a:defRPr>
      </a:lvl3pPr>
      <a:lvl4pPr algn="l" rtl="0" fontAlgn="base">
        <a:spcBef>
          <a:spcPct val="0"/>
        </a:spcBef>
        <a:spcAft>
          <a:spcPct val="0"/>
        </a:spcAft>
        <a:defRPr sz="4400">
          <a:solidFill>
            <a:schemeClr val="tx1"/>
          </a:solidFill>
          <a:latin typeface="Arial" charset="0"/>
          <a:cs typeface="Arial" charset="0"/>
        </a:defRPr>
      </a:lvl4pPr>
      <a:lvl5pPr algn="l" rtl="0" fontAlgn="base">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ctrTitle"/>
          </p:nvPr>
        </p:nvSpPr>
        <p:spPr>
          <a:xfrm>
            <a:off x="2362200" y="2209800"/>
            <a:ext cx="6705600" cy="1538344"/>
          </a:xfrm>
        </p:spPr>
        <p:txBody>
          <a:bodyPr/>
          <a:lstStyle/>
          <a:p>
            <a:pPr algn="ctr"/>
            <a:r>
              <a:rPr lang="en-US" sz="2800" dirty="0"/>
              <a:t>2018 Comprehensive Plan Amendments</a:t>
            </a:r>
            <a:br>
              <a:rPr lang="en-US" sz="2800" dirty="0"/>
            </a:br>
            <a:r>
              <a:rPr lang="en-US" sz="2400" dirty="0"/>
              <a:t>Threshold Review and Geographic Scoping</a:t>
            </a:r>
          </a:p>
        </p:txBody>
      </p:sp>
      <p:sp>
        <p:nvSpPr>
          <p:cNvPr id="14341" name="Rectangle 5"/>
          <p:cNvSpPr>
            <a:spLocks noGrp="1" noChangeArrowheads="1"/>
          </p:cNvSpPr>
          <p:nvPr>
            <p:ph type="subTitle" idx="1"/>
          </p:nvPr>
        </p:nvSpPr>
        <p:spPr>
          <a:xfrm>
            <a:off x="2362200" y="4572000"/>
            <a:ext cx="6553200" cy="2057400"/>
          </a:xfrm>
        </p:spPr>
        <p:txBody>
          <a:bodyPr/>
          <a:lstStyle/>
          <a:p>
            <a:pPr algn="r"/>
            <a:r>
              <a:rPr lang="en-US" sz="3200" dirty="0"/>
              <a:t>Bellevue Planning Commission </a:t>
            </a:r>
          </a:p>
          <a:p>
            <a:pPr algn="r"/>
            <a:r>
              <a:rPr lang="en-US" sz="3200" dirty="0"/>
              <a:t>Threshold Review Public Hearing June 27, 2018</a:t>
            </a:r>
          </a:p>
          <a:p>
            <a:pPr algn="r"/>
            <a:r>
              <a:rPr lang="en-US" sz="2400" dirty="0"/>
              <a:t>Nicholas Matz AICP Terry Cullen AICP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456FB-8C94-4691-9F82-F069618D2F44}"/>
              </a:ext>
            </a:extLst>
          </p:cNvPr>
          <p:cNvSpPr>
            <a:spLocks noGrp="1"/>
          </p:cNvSpPr>
          <p:nvPr>
            <p:ph idx="1"/>
          </p:nvPr>
        </p:nvSpPr>
        <p:spPr/>
        <p:txBody>
          <a:bodyPr/>
          <a:lstStyle/>
          <a:p>
            <a:r>
              <a:rPr lang="en-US" sz="2400" dirty="0"/>
              <a:t>Aging Commercial Areas</a:t>
            </a:r>
          </a:p>
          <a:p>
            <a:r>
              <a:rPr lang="en-US" sz="2400" dirty="0"/>
              <a:t>Neighborhood Commercial Centers</a:t>
            </a:r>
          </a:p>
          <a:p>
            <a:r>
              <a:rPr lang="en-US" sz="2400" dirty="0"/>
              <a:t>Adaptability (Neighborhoods Element)</a:t>
            </a:r>
          </a:p>
        </p:txBody>
      </p:sp>
      <p:sp>
        <p:nvSpPr>
          <p:cNvPr id="17" name="Title 1">
            <a:extLst>
              <a:ext uri="{FF2B5EF4-FFF2-40B4-BE49-F238E27FC236}">
                <a16:creationId xmlns:a16="http://schemas.microsoft.com/office/drawing/2014/main" id="{425E9481-E88B-4AE7-8F1A-6DE8DF36C891}"/>
              </a:ext>
            </a:extLst>
          </p:cNvPr>
          <p:cNvSpPr>
            <a:spLocks noGrp="1"/>
          </p:cNvSpPr>
          <p:nvPr>
            <p:ph type="title"/>
          </p:nvPr>
        </p:nvSpPr>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pic>
        <p:nvPicPr>
          <p:cNvPr id="11" name="Picture 10">
            <a:extLst>
              <a:ext uri="{FF2B5EF4-FFF2-40B4-BE49-F238E27FC236}">
                <a16:creationId xmlns:a16="http://schemas.microsoft.com/office/drawing/2014/main" id="{B83BA826-2433-4B30-B2A8-E40846681481}"/>
              </a:ext>
            </a:extLst>
          </p:cNvPr>
          <p:cNvPicPr/>
          <p:nvPr/>
        </p:nvPicPr>
        <p:blipFill rotWithShape="1">
          <a:blip r:embed="rId3"/>
          <a:srcRect l="50000" t="25066" b="4748"/>
          <a:stretch/>
        </p:blipFill>
        <p:spPr bwMode="auto">
          <a:xfrm>
            <a:off x="457200" y="4184118"/>
            <a:ext cx="4724400" cy="2445282"/>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5575A72C-89A7-4D97-A70F-7F2D3AE5EA72}"/>
              </a:ext>
            </a:extLst>
          </p:cNvPr>
          <p:cNvPicPr/>
          <p:nvPr/>
        </p:nvPicPr>
        <p:blipFill rotWithShape="1">
          <a:blip r:embed="rId4"/>
          <a:srcRect l="50000" t="25067" b="4291"/>
          <a:stretch/>
        </p:blipFill>
        <p:spPr bwMode="auto">
          <a:xfrm>
            <a:off x="4343400" y="3333750"/>
            <a:ext cx="4343400" cy="222885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5729D39-3130-4FC0-8660-F0129D5D6438}"/>
              </a:ext>
            </a:extLst>
          </p:cNvPr>
          <p:cNvPicPr/>
          <p:nvPr/>
        </p:nvPicPr>
        <p:blipFill rotWithShape="1">
          <a:blip r:embed="rId5"/>
          <a:srcRect l="50000" t="20509" b="4775"/>
          <a:stretch/>
        </p:blipFill>
        <p:spPr bwMode="auto">
          <a:xfrm>
            <a:off x="914400" y="3581400"/>
            <a:ext cx="7192645" cy="29926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523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457200" y="533400"/>
            <a:ext cx="8229600" cy="1143000"/>
          </a:xfrm>
        </p:spPr>
        <p:txBody>
          <a:bodyPr/>
          <a:lstStyle/>
          <a:p>
            <a:r>
              <a:rPr lang="en-US" sz="2400" dirty="0"/>
              <a:t>2018 Annual Comprehensive Plan Amendments</a:t>
            </a:r>
            <a:br>
              <a:rPr lang="en-US" sz="2400" dirty="0"/>
            </a:br>
            <a:r>
              <a:rPr lang="en-US" sz="2400" dirty="0"/>
              <a:t>Threshold Review and Geographic Scoping Public Hearing</a:t>
            </a:r>
            <a:endParaRPr lang="en-US" sz="2800" dirty="0"/>
          </a:p>
        </p:txBody>
      </p:sp>
      <p:sp>
        <p:nvSpPr>
          <p:cNvPr id="3" name="Content Placeholder 2"/>
          <p:cNvSpPr>
            <a:spLocks noGrp="1"/>
          </p:cNvSpPr>
          <p:nvPr>
            <p:ph idx="1"/>
          </p:nvPr>
        </p:nvSpPr>
        <p:spPr>
          <a:xfrm>
            <a:off x="457200" y="1691640"/>
            <a:ext cx="8305800" cy="5013960"/>
          </a:xfrm>
        </p:spPr>
        <p:txBody>
          <a:bodyPr/>
          <a:lstStyle/>
          <a:p>
            <a:r>
              <a:rPr lang="en-US" sz="2400" b="1" dirty="0">
                <a:latin typeface="Calibri" panose="020F0502020204030204" pitchFamily="34" charset="0"/>
                <a:cs typeface="Calibri" panose="020F0502020204030204" pitchFamily="34" charset="0"/>
              </a:rPr>
              <a:t>Neighborhood Mixed Use (NMU) </a:t>
            </a:r>
            <a:r>
              <a:rPr lang="en-US" sz="2400" dirty="0">
                <a:latin typeface="Calibri" panose="020F0502020204030204" pitchFamily="34" charset="0"/>
                <a:cs typeface="Calibri" panose="020F0502020204030204" pitchFamily="34" charset="0"/>
              </a:rPr>
              <a:t>– A land use designation that provides for a mix of retail, service, office, and residential uses, with an emphasis on neighborhood retail and service uses. This district is designed to be compatible with nearby residential neighborhoods and to be easily accessible from the nearby office and residential uses that it serves.</a:t>
            </a:r>
          </a:p>
          <a:p>
            <a:pPr marL="0" indent="0">
              <a:buNone/>
            </a:pPr>
            <a:endParaRPr lang="en-US" sz="800" i="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Neighborhood Business (NB) </a:t>
            </a:r>
            <a:r>
              <a:rPr lang="en-US" sz="2400" dirty="0">
                <a:latin typeface="Calibri" panose="020F0502020204030204" pitchFamily="34" charset="0"/>
                <a:cs typeface="Calibri" panose="020F0502020204030204" pitchFamily="34" charset="0"/>
              </a:rPr>
              <a:t>— A retail land use designation that provides for the sale of convenience goods and personal services for the day-to-day needs of the immediate neighborhood. These sites may also accommodate a limited amount of administrative office space, provided the office use does not interfere with the site’s primary neighborhood serving function. </a:t>
            </a:r>
          </a:p>
        </p:txBody>
      </p:sp>
      <p:sp>
        <p:nvSpPr>
          <p:cNvPr id="7" name="Content Placeholder 2">
            <a:extLst>
              <a:ext uri="{FF2B5EF4-FFF2-40B4-BE49-F238E27FC236}">
                <a16:creationId xmlns:a16="http://schemas.microsoft.com/office/drawing/2014/main" id="{75C3AF38-2BD8-467B-81EC-D8A384404F88}"/>
              </a:ext>
            </a:extLst>
          </p:cNvPr>
          <p:cNvSpPr txBox="1">
            <a:spLocks/>
          </p:cNvSpPr>
          <p:nvPr/>
        </p:nvSpPr>
        <p:spPr bwMode="auto">
          <a:xfrm rot="19962786">
            <a:off x="457200" y="1981200"/>
            <a:ext cx="8382000" cy="3124200"/>
          </a:xfrm>
          <a:prstGeom prst="rect">
            <a:avLst/>
          </a:prstGeom>
          <a:solidFill>
            <a:schemeClr val="bg1"/>
          </a:solidFill>
          <a:ln w="28575">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a:lstStyle>
          <a:p>
            <a:r>
              <a:rPr lang="en-US" sz="3000" kern="0" dirty="0"/>
              <a:t>Newport Hills Subarea Plan General Land Use</a:t>
            </a:r>
          </a:p>
          <a:p>
            <a:pPr indent="0">
              <a:buFont typeface="Wingdings" pitchFamily="2" charset="2"/>
              <a:buNone/>
            </a:pPr>
            <a:r>
              <a:rPr lang="en-US" sz="2000" kern="0" dirty="0"/>
              <a:t>The Newport Hills commercial district provides goods and services for the neighborhood, and is also the community’s focal point. Both functions may be enhanced in the future through greater communication and cooperation between business owners and residents. Redevelopment opportunities in the Newport Hills commercial district could include a mixed-use component where retail and housing are integrated. Introducing housing to this neighborhood business area may help support a greater variety of retail uses.</a:t>
            </a:r>
          </a:p>
        </p:txBody>
      </p:sp>
    </p:spTree>
    <p:extLst>
      <p:ext uri="{BB962C8B-B14F-4D97-AF65-F5344CB8AC3E}">
        <p14:creationId xmlns:p14="http://schemas.microsoft.com/office/powerpoint/2010/main" val="152721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456FB-8C94-4691-9F82-F069618D2F44}"/>
              </a:ext>
            </a:extLst>
          </p:cNvPr>
          <p:cNvSpPr>
            <a:spLocks noGrp="1"/>
          </p:cNvSpPr>
          <p:nvPr>
            <p:ph idx="1"/>
          </p:nvPr>
        </p:nvSpPr>
        <p:spPr/>
        <p:txBody>
          <a:bodyPr/>
          <a:lstStyle/>
          <a:p>
            <a:pPr marL="0" indent="0">
              <a:buNone/>
            </a:pPr>
            <a:endParaRPr lang="en-US" dirty="0"/>
          </a:p>
        </p:txBody>
      </p:sp>
      <p:graphicFrame>
        <p:nvGraphicFramePr>
          <p:cNvPr id="6" name="Table 5">
            <a:extLst>
              <a:ext uri="{FF2B5EF4-FFF2-40B4-BE49-F238E27FC236}">
                <a16:creationId xmlns:a16="http://schemas.microsoft.com/office/drawing/2014/main" id="{37C14C48-791C-46CD-9734-A46A9CFF12D9}"/>
              </a:ext>
            </a:extLst>
          </p:cNvPr>
          <p:cNvGraphicFramePr>
            <a:graphicFrameLocks noGrp="1"/>
          </p:cNvGraphicFramePr>
          <p:nvPr>
            <p:extLst>
              <p:ext uri="{D42A27DB-BD31-4B8C-83A1-F6EECF244321}">
                <p14:modId xmlns:p14="http://schemas.microsoft.com/office/powerpoint/2010/main" val="1650911679"/>
              </p:ext>
            </p:extLst>
          </p:nvPr>
        </p:nvGraphicFramePr>
        <p:xfrm>
          <a:off x="457200" y="1981200"/>
          <a:ext cx="8229599" cy="3957112"/>
        </p:xfrm>
        <a:graphic>
          <a:graphicData uri="http://schemas.openxmlformats.org/drawingml/2006/table">
            <a:tbl>
              <a:tblPr firstRow="1" firstCol="1" bandRow="1">
                <a:tableStyleId>{5C22544A-7EE6-4342-B048-85BDC9FD1C3A}</a:tableStyleId>
              </a:tblPr>
              <a:tblGrid>
                <a:gridCol w="2114588">
                  <a:extLst>
                    <a:ext uri="{9D8B030D-6E8A-4147-A177-3AD203B41FA5}">
                      <a16:colId xmlns:a16="http://schemas.microsoft.com/office/drawing/2014/main" val="1165877697"/>
                    </a:ext>
                  </a:extLst>
                </a:gridCol>
                <a:gridCol w="3059793">
                  <a:extLst>
                    <a:ext uri="{9D8B030D-6E8A-4147-A177-3AD203B41FA5}">
                      <a16:colId xmlns:a16="http://schemas.microsoft.com/office/drawing/2014/main" val="2334570132"/>
                    </a:ext>
                  </a:extLst>
                </a:gridCol>
                <a:gridCol w="1490551">
                  <a:extLst>
                    <a:ext uri="{9D8B030D-6E8A-4147-A177-3AD203B41FA5}">
                      <a16:colId xmlns:a16="http://schemas.microsoft.com/office/drawing/2014/main" val="1384577466"/>
                    </a:ext>
                  </a:extLst>
                </a:gridCol>
                <a:gridCol w="1564667">
                  <a:extLst>
                    <a:ext uri="{9D8B030D-6E8A-4147-A177-3AD203B41FA5}">
                      <a16:colId xmlns:a16="http://schemas.microsoft.com/office/drawing/2014/main" val="4213089887"/>
                    </a:ext>
                  </a:extLst>
                </a:gridCol>
              </a:tblGrid>
              <a:tr h="224087">
                <a:tc>
                  <a:txBody>
                    <a:bodyPr/>
                    <a:lstStyle/>
                    <a:p>
                      <a:pPr marL="0" marR="0" algn="ctr">
                        <a:spcBef>
                          <a:spcPts val="0"/>
                        </a:spcBef>
                        <a:spcAft>
                          <a:spcPts val="0"/>
                        </a:spcAft>
                      </a:pPr>
                      <a:r>
                        <a:rPr lang="en-US" sz="1400">
                          <a:effectLst/>
                        </a:rPr>
                        <a:t>Application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lgn="ctr">
                        <a:spcBef>
                          <a:spcPts val="0"/>
                        </a:spcBef>
                        <a:spcAft>
                          <a:spcPts val="0"/>
                        </a:spcAft>
                      </a:pPr>
                      <a:r>
                        <a:rPr lang="en-US" sz="1400">
                          <a:effectLst/>
                        </a:rPr>
                        <a:t>Proposal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lgn="ctr">
                        <a:spcBef>
                          <a:spcPts val="0"/>
                        </a:spcBef>
                        <a:spcAft>
                          <a:spcPts val="0"/>
                        </a:spcAft>
                      </a:pPr>
                      <a:r>
                        <a:rPr lang="en-US" sz="1400">
                          <a:effectLst/>
                        </a:rPr>
                        <a:t>Date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lgn="ctr">
                        <a:spcBef>
                          <a:spcPts val="0"/>
                        </a:spcBef>
                        <a:spcAft>
                          <a:spcPts val="0"/>
                        </a:spcAft>
                      </a:pPr>
                      <a:r>
                        <a:rPr lang="en-US" sz="1400">
                          <a:effectLst/>
                        </a:rPr>
                        <a:t>Outcome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934349514"/>
                  </a:ext>
                </a:extLst>
              </a:tr>
              <a:tr h="424763">
                <a:tc>
                  <a:txBody>
                    <a:bodyPr/>
                    <a:lstStyle/>
                    <a:p>
                      <a:pPr marL="0" marR="0">
                        <a:spcBef>
                          <a:spcPts val="0"/>
                        </a:spcBef>
                        <a:spcAft>
                          <a:spcPts val="0"/>
                        </a:spcAft>
                      </a:pPr>
                      <a:r>
                        <a:rPr lang="en-US" sz="1400" dirty="0">
                          <a:effectLst/>
                        </a:rPr>
                        <a:t>Newport Hills Subarea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Plan adoption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October 1994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Resolution 5823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3977042450"/>
                  </a:ext>
                </a:extLst>
              </a:tr>
              <a:tr h="224087">
                <a:tc>
                  <a:txBody>
                    <a:bodyPr/>
                    <a:lstStyle/>
                    <a:p>
                      <a:pPr marL="0" marR="0">
                        <a:spcBef>
                          <a:spcPts val="0"/>
                        </a:spcBef>
                        <a:spcAft>
                          <a:spcPts val="0"/>
                        </a:spcAft>
                      </a:pPr>
                      <a:r>
                        <a:rPr lang="en-US" sz="1400">
                          <a:effectLst/>
                        </a:rPr>
                        <a:t>West Ravine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SF-L to SF-UR and SF-H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October 1995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Ordinance 4803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3414320105"/>
                  </a:ext>
                </a:extLst>
              </a:tr>
              <a:tr h="424763">
                <a:tc>
                  <a:txBody>
                    <a:bodyPr/>
                    <a:lstStyle/>
                    <a:p>
                      <a:pPr marL="0" marR="0">
                        <a:spcBef>
                          <a:spcPts val="0"/>
                        </a:spcBef>
                        <a:spcAft>
                          <a:spcPts val="0"/>
                        </a:spcAft>
                      </a:pPr>
                      <a:r>
                        <a:rPr lang="en-US" sz="1400">
                          <a:effectLst/>
                        </a:rPr>
                        <a:t>Olson Coal Creek</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SF-M to MF-M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December 1998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Ordinance 5118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2831551252"/>
                  </a:ext>
                </a:extLst>
              </a:tr>
              <a:tr h="224087">
                <a:tc>
                  <a:txBody>
                    <a:bodyPr/>
                    <a:lstStyle/>
                    <a:p>
                      <a:pPr marL="0" marR="0">
                        <a:spcBef>
                          <a:spcPts val="0"/>
                        </a:spcBef>
                        <a:spcAft>
                          <a:spcPts val="0"/>
                        </a:spcAft>
                      </a:pPr>
                      <a:r>
                        <a:rPr lang="en-US" sz="1400">
                          <a:effectLst/>
                        </a:rPr>
                        <a:t>Wittman Open Space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Open Space Taxation designation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May 1998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Withdrawn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4043583282"/>
                  </a:ext>
                </a:extLst>
              </a:tr>
              <a:tr h="424763">
                <a:tc>
                  <a:txBody>
                    <a:bodyPr/>
                    <a:lstStyle/>
                    <a:p>
                      <a:pPr marL="0" marR="0">
                        <a:spcBef>
                          <a:spcPts val="0"/>
                        </a:spcBef>
                        <a:spcAft>
                          <a:spcPts val="0"/>
                        </a:spcAft>
                      </a:pPr>
                      <a:r>
                        <a:rPr lang="en-US" sz="1400" dirty="0">
                          <a:effectLst/>
                        </a:rPr>
                        <a:t>The Oaks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Delete trail requirement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December 1998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Denied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1801183070"/>
                  </a:ext>
                </a:extLst>
              </a:tr>
              <a:tr h="424763">
                <a:tc>
                  <a:txBody>
                    <a:bodyPr/>
                    <a:lstStyle/>
                    <a:p>
                      <a:pPr marL="0" marR="0">
                        <a:spcBef>
                          <a:spcPts val="0"/>
                        </a:spcBef>
                        <a:spcAft>
                          <a:spcPts val="0"/>
                        </a:spcAft>
                      </a:pPr>
                      <a:r>
                        <a:rPr lang="en-US" sz="1400">
                          <a:effectLst/>
                        </a:rPr>
                        <a:t>113</a:t>
                      </a:r>
                      <a:r>
                        <a:rPr lang="en-US" sz="1400" baseline="30000">
                          <a:effectLst/>
                        </a:rPr>
                        <a:t>th</a:t>
                      </a:r>
                      <a:r>
                        <a:rPr lang="en-US" sz="1400">
                          <a:effectLst/>
                        </a:rPr>
                        <a:t> Pl SE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West Ravine SF-UR to O</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December 2001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Denied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3648535685"/>
                  </a:ext>
                </a:extLst>
              </a:tr>
              <a:tr h="224087">
                <a:tc>
                  <a:txBody>
                    <a:bodyPr/>
                    <a:lstStyle/>
                    <a:p>
                      <a:pPr marL="0" marR="0">
                        <a:spcBef>
                          <a:spcPts val="0"/>
                        </a:spcBef>
                        <a:spcAft>
                          <a:spcPts val="0"/>
                        </a:spcAft>
                      </a:pPr>
                      <a:r>
                        <a:rPr lang="en-US" sz="1400">
                          <a:effectLst/>
                        </a:rPr>
                        <a:t>Dana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SF-H to MF-L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October 2003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Denied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1045140386"/>
                  </a:ext>
                </a:extLst>
              </a:tr>
              <a:tr h="424763">
                <a:tc>
                  <a:txBody>
                    <a:bodyPr/>
                    <a:lstStyle/>
                    <a:p>
                      <a:pPr marL="0" marR="0">
                        <a:spcBef>
                          <a:spcPts val="0"/>
                        </a:spcBef>
                        <a:spcAft>
                          <a:spcPts val="0"/>
                        </a:spcAft>
                      </a:pPr>
                      <a:r>
                        <a:rPr lang="en-US" sz="1400">
                          <a:effectLst/>
                        </a:rPr>
                        <a:t>Lakevue Luxury Storage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West Ravine SF-UR to LI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April 2004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Withdrawn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556331479"/>
                  </a:ext>
                </a:extLst>
              </a:tr>
              <a:tr h="224087">
                <a:tc>
                  <a:txBody>
                    <a:bodyPr/>
                    <a:lstStyle/>
                    <a:p>
                      <a:pPr marL="0" marR="0">
                        <a:spcBef>
                          <a:spcPts val="0"/>
                        </a:spcBef>
                        <a:spcAft>
                          <a:spcPts val="0"/>
                        </a:spcAft>
                      </a:pPr>
                      <a:r>
                        <a:rPr lang="en-US" sz="1400">
                          <a:effectLst/>
                        </a:rPr>
                        <a:t>Newport Hills Village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NB to MF-M and NB</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June 2016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Withdrawn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extLst>
                  <a:ext uri="{0D108BD9-81ED-4DB2-BD59-A6C34878D82A}">
                    <a16:rowId xmlns:a16="http://schemas.microsoft.com/office/drawing/2014/main" val="2790435414"/>
                  </a:ext>
                </a:extLst>
              </a:tr>
              <a:tr h="625438">
                <a:tc>
                  <a:txBody>
                    <a:bodyPr/>
                    <a:lstStyle/>
                    <a:p>
                      <a:pPr marL="0" marR="0">
                        <a:spcBef>
                          <a:spcPts val="0"/>
                        </a:spcBef>
                        <a:spcAft>
                          <a:spcPts val="0"/>
                        </a:spcAft>
                      </a:pPr>
                      <a:r>
                        <a:rPr lang="en-US" sz="1400">
                          <a:effectLst/>
                        </a:rPr>
                        <a:t>Newport Hills Shopping Center Redevelopment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tc>
                <a:tc>
                  <a:txBody>
                    <a:bodyPr/>
                    <a:lstStyle/>
                    <a:p>
                      <a:pPr marL="0" marR="0">
                        <a:spcBef>
                          <a:spcPts val="0"/>
                        </a:spcBef>
                        <a:spcAft>
                          <a:spcPts val="0"/>
                        </a:spcAft>
                      </a:pPr>
                      <a:r>
                        <a:rPr lang="en-US" sz="1400">
                          <a:effectLst/>
                        </a:rPr>
                        <a:t>NB to NMU</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nchor="ctr"/>
                </a:tc>
                <a:tc>
                  <a:txBody>
                    <a:bodyPr/>
                    <a:lstStyle/>
                    <a:p>
                      <a:pPr marL="0" marR="0">
                        <a:spcBef>
                          <a:spcPts val="0"/>
                        </a:spcBef>
                        <a:spcAft>
                          <a:spcPts val="0"/>
                        </a:spcAft>
                      </a:pPr>
                      <a:r>
                        <a:rPr lang="en-US" sz="1400">
                          <a:effectLst/>
                        </a:rPr>
                        <a:t>January 2018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nchor="ctr"/>
                </a:tc>
                <a:tc>
                  <a:txBody>
                    <a:bodyPr/>
                    <a:lstStyle/>
                    <a:p>
                      <a:pPr marL="0" marR="0">
                        <a:spcBef>
                          <a:spcPts val="0"/>
                        </a:spcBef>
                        <a:spcAft>
                          <a:spcPts val="0"/>
                        </a:spcAft>
                      </a:pPr>
                      <a:r>
                        <a:rPr lang="en-US" sz="1400" dirty="0">
                          <a:effectLst/>
                        </a:rPr>
                        <a:t>In Review</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8890" marB="8890" anchor="ctr"/>
                </a:tc>
                <a:extLst>
                  <a:ext uri="{0D108BD9-81ED-4DB2-BD59-A6C34878D82A}">
                    <a16:rowId xmlns:a16="http://schemas.microsoft.com/office/drawing/2014/main" val="3835388948"/>
                  </a:ext>
                </a:extLst>
              </a:tr>
            </a:tbl>
          </a:graphicData>
        </a:graphic>
      </p:graphicFrame>
      <p:sp>
        <p:nvSpPr>
          <p:cNvPr id="7" name="Title 1">
            <a:extLst>
              <a:ext uri="{FF2B5EF4-FFF2-40B4-BE49-F238E27FC236}">
                <a16:creationId xmlns:a16="http://schemas.microsoft.com/office/drawing/2014/main" id="{BCF72CBC-E717-43B3-B395-68098EF92897}"/>
              </a:ext>
            </a:extLst>
          </p:cNvPr>
          <p:cNvSpPr>
            <a:spLocks noGrp="1"/>
          </p:cNvSpPr>
          <p:nvPr>
            <p:ph type="title"/>
          </p:nvPr>
        </p:nvSpPr>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spTree>
    <p:extLst>
      <p:ext uri="{BB962C8B-B14F-4D97-AF65-F5344CB8AC3E}">
        <p14:creationId xmlns:p14="http://schemas.microsoft.com/office/powerpoint/2010/main" val="2407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457200" y="457200"/>
            <a:ext cx="8229600" cy="1600200"/>
          </a:xfrm>
        </p:spPr>
        <p:txBody>
          <a:bodyPr/>
          <a:lstStyle/>
          <a:p>
            <a:r>
              <a:rPr lang="en-US" sz="2400" dirty="0"/>
              <a:t>2018 Annual Comprehensive Plan Amendments</a:t>
            </a:r>
            <a:br>
              <a:rPr lang="en-US" sz="2400" dirty="0"/>
            </a:br>
            <a:r>
              <a:rPr lang="en-US" sz="2400" dirty="0"/>
              <a:t>Threshold Review and Geographic Scoping Public Hearing</a:t>
            </a:r>
            <a:br>
              <a:rPr lang="en-US" sz="1800" dirty="0"/>
            </a:br>
            <a:br>
              <a:rPr lang="en-US" sz="1800" dirty="0"/>
            </a:br>
            <a:r>
              <a:rPr lang="en-US" sz="2800" dirty="0"/>
              <a:t>Public Comment</a:t>
            </a:r>
          </a:p>
        </p:txBody>
      </p:sp>
      <p:sp>
        <p:nvSpPr>
          <p:cNvPr id="3" name="Content Placeholder 2"/>
          <p:cNvSpPr>
            <a:spLocks noGrp="1"/>
          </p:cNvSpPr>
          <p:nvPr>
            <p:ph idx="1"/>
          </p:nvPr>
        </p:nvSpPr>
        <p:spPr>
          <a:xfrm>
            <a:off x="457200" y="1981200"/>
            <a:ext cx="7848600" cy="3886200"/>
          </a:xfrm>
        </p:spPr>
        <p:txBody>
          <a:bodyPr/>
          <a:lstStyle/>
          <a:p>
            <a:endParaRPr lang="en-US" sz="1800" dirty="0"/>
          </a:p>
          <a:p>
            <a:r>
              <a:rPr lang="en-US" sz="2400" dirty="0"/>
              <a:t>Hundred Fifty Eight (June 27)</a:t>
            </a:r>
          </a:p>
          <a:p>
            <a:r>
              <a:rPr lang="en-US" sz="2400" dirty="0"/>
              <a:t>Not in favor</a:t>
            </a:r>
          </a:p>
          <a:p>
            <a:r>
              <a:rPr lang="en-US" sz="2400" dirty="0"/>
              <a:t>In favor</a:t>
            </a:r>
          </a:p>
          <a:p>
            <a:r>
              <a:rPr lang="en-US" sz="2400" dirty="0"/>
              <a:t>Core refrain</a:t>
            </a:r>
          </a:p>
        </p:txBody>
      </p:sp>
    </p:spTree>
    <p:extLst>
      <p:ext uri="{BB962C8B-B14F-4D97-AF65-F5344CB8AC3E}">
        <p14:creationId xmlns:p14="http://schemas.microsoft.com/office/powerpoint/2010/main" val="5093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457200" y="609600"/>
            <a:ext cx="8534400" cy="808038"/>
          </a:xfrm>
          <a:prstGeom prst="rect">
            <a:avLst/>
          </a:prstGeom>
        </p:spPr>
        <p:txBody>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cs typeface="Arial" charset="0"/>
              </a:defRPr>
            </a:lvl2pPr>
            <a:lvl3pPr algn="l" rtl="0" fontAlgn="base">
              <a:spcBef>
                <a:spcPct val="0"/>
              </a:spcBef>
              <a:spcAft>
                <a:spcPct val="0"/>
              </a:spcAft>
              <a:defRPr sz="4400">
                <a:solidFill>
                  <a:schemeClr val="tx1"/>
                </a:solidFill>
                <a:latin typeface="Arial" charset="0"/>
                <a:cs typeface="Arial" charset="0"/>
              </a:defRPr>
            </a:lvl3pPr>
            <a:lvl4pPr algn="l" rtl="0" fontAlgn="base">
              <a:spcBef>
                <a:spcPct val="0"/>
              </a:spcBef>
              <a:spcAft>
                <a:spcPct val="0"/>
              </a:spcAft>
              <a:defRPr sz="4400">
                <a:solidFill>
                  <a:schemeClr val="tx1"/>
                </a:solidFill>
                <a:latin typeface="Arial" charset="0"/>
                <a:cs typeface="Arial" charset="0"/>
              </a:defRPr>
            </a:lvl4pPr>
            <a:lvl5pPr algn="l" rtl="0" fontAlgn="base">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a:lstStyle>
          <a:p>
            <a:pPr algn="r"/>
            <a:r>
              <a:rPr lang="en-US" sz="2800" kern="0" dirty="0"/>
              <a:t>  </a:t>
            </a:r>
          </a:p>
        </p:txBody>
      </p:sp>
      <p:sp>
        <p:nvSpPr>
          <p:cNvPr id="4" name="Content Placeholder 8"/>
          <p:cNvSpPr txBox="1">
            <a:spLocks/>
          </p:cNvSpPr>
          <p:nvPr/>
        </p:nvSpPr>
        <p:spPr>
          <a:xfrm>
            <a:off x="228600" y="4554538"/>
            <a:ext cx="8677275" cy="1008062"/>
          </a:xfrm>
          <a:prstGeom prst="rect">
            <a:avLst/>
          </a:prstGeom>
        </p:spPr>
        <p:txBody>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a:lstStyle>
          <a:p>
            <a:r>
              <a:rPr lang="en-US" sz="1600" dirty="0"/>
              <a:t>Addresses significantly changed conditions since the last time the pertinent Comprehensive Plan map or text was amended: unanticipated consequences of NB land use designation as revitalization tool: not addressing new housing, sustaining local business, maintaining “third place” role in community.</a:t>
            </a:r>
          </a:p>
        </p:txBody>
      </p:sp>
      <p:sp>
        <p:nvSpPr>
          <p:cNvPr id="2" name="Title 1"/>
          <p:cNvSpPr>
            <a:spLocks noGrp="1"/>
          </p:cNvSpPr>
          <p:nvPr>
            <p:ph type="title"/>
          </p:nvPr>
        </p:nvSpPr>
        <p:spPr>
          <a:xfrm>
            <a:off x="4267200" y="457200"/>
            <a:ext cx="4419600" cy="1371600"/>
          </a:xfrm>
        </p:spPr>
        <p:txBody>
          <a:bodyPr/>
          <a:lstStyle/>
          <a:p>
            <a:pPr algn="r"/>
            <a:r>
              <a:rPr lang="en-US" sz="2800" dirty="0"/>
              <a:t>Newport Hills Shopping Center Redevelopment</a:t>
            </a:r>
          </a:p>
        </p:txBody>
      </p:sp>
      <p:sp>
        <p:nvSpPr>
          <p:cNvPr id="6" name="Content Placeholder 5"/>
          <p:cNvSpPr>
            <a:spLocks noGrp="1"/>
          </p:cNvSpPr>
          <p:nvPr>
            <p:ph sz="half" idx="2"/>
          </p:nvPr>
        </p:nvSpPr>
        <p:spPr>
          <a:xfrm>
            <a:off x="4876799" y="1981200"/>
            <a:ext cx="4029076" cy="1371600"/>
          </a:xfrm>
        </p:spPr>
        <p:txBody>
          <a:bodyPr/>
          <a:lstStyle/>
          <a:p>
            <a:pPr marL="0" indent="0">
              <a:buNone/>
            </a:pPr>
            <a:r>
              <a:rPr lang="en-US" dirty="0"/>
              <a:t>Staff Recommendation</a:t>
            </a:r>
          </a:p>
          <a:p>
            <a:r>
              <a:rPr lang="en-US" sz="2000" dirty="0"/>
              <a:t>Meets Threshold Review</a:t>
            </a:r>
          </a:p>
          <a:p>
            <a:r>
              <a:rPr lang="en-US" sz="2000" dirty="0"/>
              <a:t>Include in Work Program</a:t>
            </a:r>
          </a:p>
        </p:txBody>
      </p:sp>
      <p:pic>
        <p:nvPicPr>
          <p:cNvPr id="7" name="Picture 6">
            <a:extLst>
              <a:ext uri="{FF2B5EF4-FFF2-40B4-BE49-F238E27FC236}">
                <a16:creationId xmlns:a16="http://schemas.microsoft.com/office/drawing/2014/main" id="{D09B6804-908A-4765-8E18-2F081303805F}"/>
              </a:ext>
            </a:extLst>
          </p:cNvPr>
          <p:cNvPicPr>
            <a:picLocks noChangeAspect="1"/>
          </p:cNvPicPr>
          <p:nvPr/>
        </p:nvPicPr>
        <p:blipFill>
          <a:blip r:embed="rId3"/>
          <a:stretch>
            <a:fillRect/>
          </a:stretch>
        </p:blipFill>
        <p:spPr>
          <a:xfrm>
            <a:off x="255270" y="855934"/>
            <a:ext cx="4563482" cy="3526883"/>
          </a:xfrm>
          <a:prstGeom prst="rect">
            <a:avLst/>
          </a:prstGeom>
        </p:spPr>
      </p:pic>
      <p:sp>
        <p:nvSpPr>
          <p:cNvPr id="8" name="Content Placeholder 8">
            <a:extLst>
              <a:ext uri="{FF2B5EF4-FFF2-40B4-BE49-F238E27FC236}">
                <a16:creationId xmlns:a16="http://schemas.microsoft.com/office/drawing/2014/main" id="{DADA6F4D-87D7-4514-9F69-C85E0657AA24}"/>
              </a:ext>
            </a:extLst>
          </p:cNvPr>
          <p:cNvSpPr txBox="1">
            <a:spLocks/>
          </p:cNvSpPr>
          <p:nvPr/>
        </p:nvSpPr>
        <p:spPr>
          <a:xfrm>
            <a:off x="228599" y="5601701"/>
            <a:ext cx="8677275" cy="1008062"/>
          </a:xfrm>
          <a:prstGeom prst="rect">
            <a:avLst/>
          </a:prstGeom>
        </p:spPr>
        <p:txBody>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a:lstStyle>
          <a:p>
            <a:r>
              <a:rPr lang="en-US" sz="1600" dirty="0"/>
              <a:t>Consistent with current general policies for aging commercial areas, neighborhood commercial centers, and adaptable neighborhoods in Land Use, Neighborhoods, and Economic Development policies and in Newport Hills Subarea policies.</a:t>
            </a:r>
          </a:p>
        </p:txBody>
      </p:sp>
    </p:spTree>
    <p:extLst>
      <p:ext uri="{BB962C8B-B14F-4D97-AF65-F5344CB8AC3E}">
        <p14:creationId xmlns:p14="http://schemas.microsoft.com/office/powerpoint/2010/main" val="2908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457200" y="457200"/>
            <a:ext cx="8229600" cy="1219200"/>
          </a:xfrm>
        </p:spPr>
        <p:txBody>
          <a:bodyPr/>
          <a:lstStyle/>
          <a:p>
            <a:r>
              <a:rPr lang="en-US" sz="2400" dirty="0"/>
              <a:t>2018 Annual Comprehensive Plan Amendments</a:t>
            </a:r>
            <a:br>
              <a:rPr lang="en-US" sz="2400" dirty="0"/>
            </a:br>
            <a:r>
              <a:rPr lang="en-US" sz="2400" dirty="0"/>
              <a:t>Threshold Review and Geographic Scoping Public Hearing</a:t>
            </a:r>
          </a:p>
        </p:txBody>
      </p:sp>
      <p:sp>
        <p:nvSpPr>
          <p:cNvPr id="3" name="Content Placeholder 2">
            <a:extLst>
              <a:ext uri="{FF2B5EF4-FFF2-40B4-BE49-F238E27FC236}">
                <a16:creationId xmlns:a16="http://schemas.microsoft.com/office/drawing/2014/main" id="{44EA642D-36EE-4C2A-ACEE-0E56B5BE7514}"/>
              </a:ext>
            </a:extLst>
          </p:cNvPr>
          <p:cNvSpPr>
            <a:spLocks noGrp="1"/>
          </p:cNvSpPr>
          <p:nvPr>
            <p:ph idx="1"/>
          </p:nvPr>
        </p:nvSpPr>
        <p:spPr>
          <a:xfrm>
            <a:off x="457200" y="1676400"/>
            <a:ext cx="8229600" cy="3886200"/>
          </a:xfrm>
        </p:spPr>
        <p:txBody>
          <a:bodyPr/>
          <a:lstStyle/>
          <a:p>
            <a:r>
              <a:rPr lang="en-US" sz="2400" dirty="0"/>
              <a:t>When is a significantly changed condition “significant?”</a:t>
            </a:r>
          </a:p>
        </p:txBody>
      </p:sp>
      <p:graphicFrame>
        <p:nvGraphicFramePr>
          <p:cNvPr id="4" name="Table 3">
            <a:extLst>
              <a:ext uri="{FF2B5EF4-FFF2-40B4-BE49-F238E27FC236}">
                <a16:creationId xmlns:a16="http://schemas.microsoft.com/office/drawing/2014/main" id="{D008426F-9C00-4BB2-BE74-FD58D34D4D03}"/>
              </a:ext>
            </a:extLst>
          </p:cNvPr>
          <p:cNvGraphicFramePr>
            <a:graphicFrameLocks noGrp="1"/>
          </p:cNvGraphicFramePr>
          <p:nvPr>
            <p:extLst>
              <p:ext uri="{D42A27DB-BD31-4B8C-83A1-F6EECF244321}">
                <p14:modId xmlns:p14="http://schemas.microsoft.com/office/powerpoint/2010/main" val="3692060801"/>
              </p:ext>
            </p:extLst>
          </p:nvPr>
        </p:nvGraphicFramePr>
        <p:xfrm>
          <a:off x="990600" y="2950068"/>
          <a:ext cx="7224395" cy="2612531"/>
        </p:xfrm>
        <a:graphic>
          <a:graphicData uri="http://schemas.openxmlformats.org/drawingml/2006/table">
            <a:tbl>
              <a:tblPr firstRow="1" firstCol="1" bandRow="1"/>
              <a:tblGrid>
                <a:gridCol w="5488493">
                  <a:extLst>
                    <a:ext uri="{9D8B030D-6E8A-4147-A177-3AD203B41FA5}">
                      <a16:colId xmlns:a16="http://schemas.microsoft.com/office/drawing/2014/main" val="4056110722"/>
                    </a:ext>
                  </a:extLst>
                </a:gridCol>
                <a:gridCol w="1735902">
                  <a:extLst>
                    <a:ext uri="{9D8B030D-6E8A-4147-A177-3AD203B41FA5}">
                      <a16:colId xmlns:a16="http://schemas.microsoft.com/office/drawing/2014/main" val="2001853642"/>
                    </a:ext>
                  </a:extLst>
                </a:gridCol>
              </a:tblGrid>
              <a:tr h="408459">
                <a:tc gridSpan="2">
                  <a:txBody>
                    <a:bodyPr/>
                    <a:lstStyle/>
                    <a:p>
                      <a:pPr marL="0" marR="0" algn="l">
                        <a:spcBef>
                          <a:spcPts val="0"/>
                        </a:spcBef>
                        <a:spcAft>
                          <a:spcPts val="0"/>
                        </a:spcAft>
                        <a:tabLst>
                          <a:tab pos="2743200" algn="ctr"/>
                          <a:tab pos="5486400" algn="r"/>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Demonstrating evidence of change such as: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CONTEXT OF ISSUE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C0504D"/>
                      </a:solidFill>
                      <a:prstDash val="solid"/>
                      <a:round/>
                      <a:headEnd type="none" w="med" len="med"/>
                      <a:tailEnd type="none" w="med" len="med"/>
                    </a:lnL>
                    <a:lnR w="28575" cap="flat" cmpd="sng" algn="ctr">
                      <a:solidFill>
                        <a:srgbClr val="C0504D"/>
                      </a:solidFill>
                      <a:prstDash val="solid"/>
                      <a:round/>
                      <a:headEnd type="none" w="med" len="med"/>
                      <a:tailEnd type="none" w="med" len="med"/>
                    </a:lnR>
                    <a:lnT w="28575" cap="flat" cmpd="sng" algn="ctr">
                      <a:solidFill>
                        <a:srgbClr val="C0504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49971607"/>
                  </a:ext>
                </a:extLst>
              </a:tr>
              <a:tr h="408459">
                <a:tc>
                  <a:txBody>
                    <a:bodyPr/>
                    <a:lstStyle/>
                    <a:p>
                      <a:pPr marL="342900" lvl="0" indent="-342900">
                        <a:spcBef>
                          <a:spcPts val="0"/>
                        </a:spcBef>
                        <a:spcAft>
                          <a:spcPts val="0"/>
                        </a:spcAft>
                        <a:buFont typeface="Symbol" panose="05050102010706020507" pitchFamily="18" charset="2"/>
                        <a:buChar char=""/>
                      </a:pPr>
                      <a:r>
                        <a:rPr lang="en-US" sz="1800" i="1" dirty="0">
                          <a:effectLst/>
                          <a:latin typeface="Calibri" panose="020F0502020204030204" pitchFamily="34" charset="0"/>
                          <a:cs typeface="Times New Roman" panose="02020603050405020304" pitchFamily="18" charset="0"/>
                        </a:rPr>
                        <a:t>unanticipated consequences of an adopted policy, or </a:t>
                      </a:r>
                      <a:endParaRPr lang="en-US" sz="1800" dirty="0">
                        <a:effectLst/>
                        <a:latin typeface="Calibri" panose="020F0502020204030204" pitchFamily="34" charset="0"/>
                        <a:cs typeface="Times New Roman" panose="02020603050405020304" pitchFamily="18" charset="0"/>
                      </a:endParaRPr>
                    </a:p>
                  </a:txBody>
                  <a:tcPr marL="68580" marR="68580" marT="0" marB="0">
                    <a:lnL w="28575"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tabLst>
                          <a:tab pos="2743200" algn="ctr"/>
                          <a:tab pos="5486400" algn="r"/>
                          <a:tab pos="457200" algn="l"/>
                        </a:tabLst>
                      </a:pPr>
                      <a:r>
                        <a:rPr lang="en-US" sz="18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CHOOSE ONE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743200" algn="ctr"/>
                          <a:tab pos="5486400" algn="r"/>
                          <a:tab pos="457200" algn="l"/>
                        </a:tabLst>
                      </a:pPr>
                      <a:r>
                        <a:rPr lang="en-US" sz="18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743200" algn="ctr"/>
                          <a:tab pos="5486400" algn="r"/>
                          <a:tab pos="457200" algn="l"/>
                        </a:tabLst>
                      </a:pPr>
                      <a:r>
                        <a:rPr lang="en-US" sz="16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AND APPLY IT TO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832190"/>
                  </a:ext>
                </a:extLst>
              </a:tr>
              <a:tr h="570235">
                <a:tc>
                  <a:txBody>
                    <a:bodyPr/>
                    <a:lstStyle/>
                    <a:p>
                      <a:pPr marL="342900" lvl="0" indent="-342900">
                        <a:spcBef>
                          <a:spcPts val="0"/>
                        </a:spcBef>
                        <a:spcAft>
                          <a:spcPts val="0"/>
                        </a:spcAft>
                        <a:buFont typeface="Symbol" panose="05050102010706020507" pitchFamily="18" charset="2"/>
                        <a:buChar char=""/>
                      </a:pPr>
                      <a:r>
                        <a:rPr lang="en-US" sz="1800" i="1">
                          <a:effectLst/>
                          <a:latin typeface="Calibri" panose="020F0502020204030204" pitchFamily="34" charset="0"/>
                          <a:cs typeface="Times New Roman" panose="02020603050405020304" pitchFamily="18" charset="0"/>
                        </a:rPr>
                        <a:t>changed conditions on the subject property or its surrounding area, or </a:t>
                      </a:r>
                      <a:endParaRPr lang="en-US" sz="1800">
                        <a:effectLst/>
                        <a:latin typeface="Calibri" panose="020F0502020204030204" pitchFamily="34" charset="0"/>
                        <a:cs typeface="Times New Roman" panose="02020603050405020304" pitchFamily="18" charset="0"/>
                      </a:endParaRPr>
                    </a:p>
                  </a:txBody>
                  <a:tcPr marL="68580" marR="68580" marT="0" marB="0">
                    <a:lnL w="28575"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435408261"/>
                  </a:ext>
                </a:extLst>
              </a:tr>
              <a:tr h="408459">
                <a:tc>
                  <a:txBody>
                    <a:bodyPr/>
                    <a:lstStyle/>
                    <a:p>
                      <a:pPr marL="342900" lvl="0" indent="-342900">
                        <a:spcBef>
                          <a:spcPts val="0"/>
                        </a:spcBef>
                        <a:spcAft>
                          <a:spcPts val="0"/>
                        </a:spcAft>
                        <a:buFont typeface="Symbol" panose="05050102010706020507" pitchFamily="18" charset="2"/>
                        <a:buChar char=""/>
                      </a:pPr>
                      <a:r>
                        <a:rPr lang="en-US" sz="1800" i="1" dirty="0">
                          <a:effectLst/>
                          <a:latin typeface="Calibri" panose="020F0502020204030204" pitchFamily="34" charset="0"/>
                          <a:cs typeface="Times New Roman" panose="02020603050405020304" pitchFamily="18" charset="0"/>
                        </a:rPr>
                        <a:t>changes related to the pertinent Plan map or text;</a:t>
                      </a:r>
                      <a:endParaRPr lang="en-US" sz="1800" dirty="0">
                        <a:effectLst/>
                        <a:latin typeface="Calibri" panose="020F0502020204030204" pitchFamily="34" charset="0"/>
                        <a:cs typeface="Times New Roman" panose="02020603050405020304" pitchFamily="18" charset="0"/>
                      </a:endParaRPr>
                    </a:p>
                  </a:txBody>
                  <a:tcPr marL="68580" marR="68580" marT="0" marB="0">
                    <a:lnL w="28575"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18980966"/>
                  </a:ext>
                </a:extLst>
              </a:tr>
              <a:tr h="816919">
                <a:tc gridSpan="2">
                  <a:txBody>
                    <a:bodyPr/>
                    <a:lstStyle/>
                    <a:p>
                      <a:pPr marL="0" marR="0">
                        <a:spcBef>
                          <a:spcPts val="0"/>
                        </a:spcBef>
                        <a:spcAft>
                          <a:spcPts val="0"/>
                        </a:spcAft>
                        <a:tabLst>
                          <a:tab pos="2743200" algn="ctr"/>
                          <a:tab pos="5486400" algn="r"/>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where such change has implications of a magnitude that need to be addressed for the Comprehensive </a:t>
                      </a:r>
                      <a:r>
                        <a:rPr lang="en-US" sz="1800" i="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Plan to function as an integrated whole.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C0504D"/>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504D"/>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58085848"/>
                  </a:ext>
                </a:extLst>
              </a:tr>
            </a:tbl>
          </a:graphicData>
        </a:graphic>
      </p:graphicFrame>
      <p:sp>
        <p:nvSpPr>
          <p:cNvPr id="5" name="Rectangle 4">
            <a:extLst>
              <a:ext uri="{FF2B5EF4-FFF2-40B4-BE49-F238E27FC236}">
                <a16:creationId xmlns:a16="http://schemas.microsoft.com/office/drawing/2014/main" id="{EA3D42BC-0DA3-4B36-8067-020B24CFD5D0}"/>
              </a:ext>
            </a:extLst>
          </p:cNvPr>
          <p:cNvSpPr/>
          <p:nvPr/>
        </p:nvSpPr>
        <p:spPr>
          <a:xfrm>
            <a:off x="838200" y="2479935"/>
            <a:ext cx="4284956" cy="461665"/>
          </a:xfrm>
          <a:prstGeom prst="rect">
            <a:avLst/>
          </a:prstGeom>
        </p:spPr>
        <p:txBody>
          <a:bodyPr wrap="none">
            <a:spAutoFit/>
          </a:bodyPr>
          <a:lstStyle/>
          <a:p>
            <a:pPr marL="0" marR="0">
              <a:spcBef>
                <a:spcPts val="0"/>
              </a:spcBef>
              <a:spcAft>
                <a:spcPts val="0"/>
              </a:spcAft>
              <a:tabLst>
                <a:tab pos="2743200" algn="ctr"/>
                <a:tab pos="5486400" algn="r"/>
                <a:tab pos="457200" algn="l"/>
              </a:tabLst>
            </a:pPr>
            <a:r>
              <a:rPr lang="en-US" sz="2400" b="1" i="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Significantly changed conditions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704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ctrTitle"/>
          </p:nvPr>
        </p:nvSpPr>
        <p:spPr>
          <a:xfrm>
            <a:off x="2362200" y="2209800"/>
            <a:ext cx="6705600" cy="1538344"/>
          </a:xfrm>
        </p:spPr>
        <p:txBody>
          <a:bodyPr/>
          <a:lstStyle/>
          <a:p>
            <a:pPr algn="ctr"/>
            <a:r>
              <a:rPr lang="en-US" sz="2800" dirty="0"/>
              <a:t>2018 Comprehensive Plan Amendments</a:t>
            </a:r>
            <a:br>
              <a:rPr lang="en-US" sz="2800" dirty="0"/>
            </a:br>
            <a:r>
              <a:rPr lang="en-US" sz="2400" dirty="0"/>
              <a:t>Threshold Review and Geographic Scoping</a:t>
            </a:r>
          </a:p>
        </p:txBody>
      </p:sp>
      <p:sp>
        <p:nvSpPr>
          <p:cNvPr id="14341" name="Rectangle 5"/>
          <p:cNvSpPr>
            <a:spLocks noGrp="1" noChangeArrowheads="1"/>
          </p:cNvSpPr>
          <p:nvPr>
            <p:ph type="subTitle" idx="1"/>
          </p:nvPr>
        </p:nvSpPr>
        <p:spPr>
          <a:xfrm>
            <a:off x="2362200" y="4572000"/>
            <a:ext cx="6553200" cy="2057400"/>
          </a:xfrm>
        </p:spPr>
        <p:txBody>
          <a:bodyPr/>
          <a:lstStyle/>
          <a:p>
            <a:pPr algn="r"/>
            <a:r>
              <a:rPr lang="en-US" sz="3200" dirty="0"/>
              <a:t>Bellevue Planning Commission </a:t>
            </a:r>
          </a:p>
          <a:p>
            <a:pPr algn="r"/>
            <a:r>
              <a:rPr lang="en-US" sz="3200" dirty="0"/>
              <a:t>Threshold Review June 27, 2018</a:t>
            </a:r>
          </a:p>
          <a:p>
            <a:pPr algn="r"/>
            <a:r>
              <a:rPr lang="en-US" sz="2400" dirty="0"/>
              <a:t>Nicholas Matz AICP Terry Cullen AICP</a:t>
            </a:r>
          </a:p>
        </p:txBody>
      </p:sp>
    </p:spTree>
    <p:extLst>
      <p:ext uri="{BB962C8B-B14F-4D97-AF65-F5344CB8AC3E}">
        <p14:creationId xmlns:p14="http://schemas.microsoft.com/office/powerpoint/2010/main" val="422011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457200" y="457200"/>
            <a:ext cx="8229600" cy="990600"/>
          </a:xfrm>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sp>
        <p:nvSpPr>
          <p:cNvPr id="3" name="Content Placeholder 2"/>
          <p:cNvSpPr>
            <a:spLocks noGrp="1"/>
          </p:cNvSpPr>
          <p:nvPr>
            <p:ph idx="1"/>
          </p:nvPr>
        </p:nvSpPr>
        <p:spPr>
          <a:xfrm>
            <a:off x="381000" y="1600200"/>
            <a:ext cx="8534400" cy="4800600"/>
          </a:xfrm>
        </p:spPr>
        <p:txBody>
          <a:bodyPr/>
          <a:lstStyle/>
          <a:p>
            <a:pPr marL="0" indent="0">
              <a:buNone/>
            </a:pPr>
            <a:r>
              <a:rPr lang="en-US" sz="2000" i="1" dirty="0">
                <a:solidFill>
                  <a:srgbClr val="000000"/>
                </a:solidFill>
              </a:rPr>
              <a:t>The Comprehensive Plan is Bellevue’s foundational policy document…an amendment to the Plan is a mechanism by which the City may modify its land use, development or growth policies.</a:t>
            </a:r>
          </a:p>
          <a:p>
            <a:pPr marL="0" indent="0" algn="r">
              <a:buNone/>
            </a:pPr>
            <a:r>
              <a:rPr lang="en-US" sz="2000" i="1" dirty="0">
                <a:solidFill>
                  <a:srgbClr val="000000"/>
                </a:solidFill>
              </a:rPr>
              <a:t>Land Use Code (LUC) 20.30I.120 – Purpose</a:t>
            </a:r>
          </a:p>
          <a:p>
            <a:pPr marL="0" indent="0" algn="r">
              <a:buNone/>
            </a:pPr>
            <a:endParaRPr lang="en-US" sz="800" dirty="0">
              <a:solidFill>
                <a:srgbClr val="000000"/>
              </a:solidFill>
            </a:endParaRPr>
          </a:p>
          <a:p>
            <a:pPr marL="0" indent="0">
              <a:spcAft>
                <a:spcPts val="600"/>
              </a:spcAft>
              <a:buNone/>
            </a:pPr>
            <a:r>
              <a:rPr lang="en-US" sz="2400" dirty="0">
                <a:solidFill>
                  <a:srgbClr val="000000"/>
                </a:solidFill>
              </a:rPr>
              <a:t>Overview of the review process</a:t>
            </a:r>
            <a:r>
              <a:rPr lang="en-US" sz="2400" dirty="0"/>
              <a:t>:</a:t>
            </a:r>
          </a:p>
          <a:p>
            <a:pPr>
              <a:spcAft>
                <a:spcPts val="600"/>
              </a:spcAft>
            </a:pPr>
            <a:r>
              <a:rPr lang="en-US" sz="2400" dirty="0"/>
              <a:t>Limited to an annual process under GMA</a:t>
            </a:r>
          </a:p>
          <a:p>
            <a:pPr>
              <a:spcAft>
                <a:spcPts val="0"/>
              </a:spcAft>
            </a:pPr>
            <a:r>
              <a:rPr lang="en-US" sz="2400" dirty="0"/>
              <a:t>Threshold Review recommendations = </a:t>
            </a:r>
          </a:p>
          <a:p>
            <a:pPr marL="457200" lvl="1" indent="0">
              <a:spcAft>
                <a:spcPts val="600"/>
              </a:spcAft>
              <a:buNone/>
            </a:pPr>
            <a:r>
              <a:rPr lang="en-US" sz="2000" dirty="0"/>
              <a:t>		</a:t>
            </a:r>
            <a:r>
              <a:rPr lang="en-US" sz="2400" dirty="0"/>
              <a:t>proposed annual work program</a:t>
            </a:r>
          </a:p>
          <a:p>
            <a:pPr>
              <a:spcAft>
                <a:spcPts val="600"/>
              </a:spcAft>
            </a:pPr>
            <a:r>
              <a:rPr lang="en-US" sz="2400" dirty="0"/>
              <a:t>Annual work program established when City Council acts on Planning Commission recommendations (July)</a:t>
            </a:r>
          </a:p>
        </p:txBody>
      </p:sp>
    </p:spTree>
    <p:extLst>
      <p:ext uri="{BB962C8B-B14F-4D97-AF65-F5344CB8AC3E}">
        <p14:creationId xmlns:p14="http://schemas.microsoft.com/office/powerpoint/2010/main" val="164618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a:xfrm>
            <a:off x="304800" y="2209800"/>
            <a:ext cx="8686800" cy="3352800"/>
          </a:xfrm>
        </p:spPr>
        <p:txBody>
          <a:bodyPr/>
          <a:lstStyle/>
          <a:p>
            <a:pPr marL="0" indent="0" algn="ctr">
              <a:buNone/>
            </a:pPr>
            <a:r>
              <a:rPr lang="en-US" dirty="0"/>
              <a:t>Planning Commission tonight:</a:t>
            </a:r>
          </a:p>
          <a:p>
            <a:pPr marL="0" indent="0">
              <a:buNone/>
            </a:pPr>
            <a:endParaRPr lang="en-US" sz="1200" dirty="0"/>
          </a:p>
          <a:p>
            <a:pPr>
              <a:spcAft>
                <a:spcPts val="600"/>
              </a:spcAft>
            </a:pPr>
            <a:r>
              <a:rPr lang="en-US" sz="2400" dirty="0"/>
              <a:t>Conduct a Threshold Review public hearing for the proposed amendment</a:t>
            </a:r>
          </a:p>
          <a:p>
            <a:pPr>
              <a:spcAft>
                <a:spcPts val="600"/>
              </a:spcAft>
            </a:pPr>
            <a:r>
              <a:rPr lang="en-US" sz="2400" dirty="0"/>
              <a:t>Conduct a study session following the public hearing to make a recommendation</a:t>
            </a:r>
          </a:p>
          <a:p>
            <a:pPr>
              <a:spcAft>
                <a:spcPts val="600"/>
              </a:spcAft>
            </a:pPr>
            <a:r>
              <a:rPr lang="en-US" sz="2400" dirty="0"/>
              <a:t>Continue to conduct real-time auditing of tonight’s material and process</a:t>
            </a:r>
          </a:p>
        </p:txBody>
      </p:sp>
      <p:sp>
        <p:nvSpPr>
          <p:cNvPr id="8" name="Title 1">
            <a:extLst>
              <a:ext uri="{FF2B5EF4-FFF2-40B4-BE49-F238E27FC236}">
                <a16:creationId xmlns:a16="http://schemas.microsoft.com/office/drawing/2014/main" id="{8D100799-E94E-4C01-9C20-5D854B78D08A}"/>
              </a:ext>
            </a:extLst>
          </p:cNvPr>
          <p:cNvSpPr>
            <a:spLocks noGrp="1"/>
          </p:cNvSpPr>
          <p:nvPr>
            <p:ph type="title"/>
          </p:nvPr>
        </p:nvSpPr>
        <p:spPr>
          <a:xfrm>
            <a:off x="457200" y="533400"/>
            <a:ext cx="8229600" cy="990600"/>
          </a:xfrm>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spTree>
    <p:extLst>
      <p:ext uri="{BB962C8B-B14F-4D97-AF65-F5344CB8AC3E}">
        <p14:creationId xmlns:p14="http://schemas.microsoft.com/office/powerpoint/2010/main" val="20626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692F099-3775-41BE-9F3A-F64DC97E13F8}"/>
              </a:ext>
            </a:extLst>
          </p:cNvPr>
          <p:cNvGraphicFramePr>
            <a:graphicFrameLocks noGrp="1" noChangeAspect="1"/>
          </p:cNvGraphicFramePr>
          <p:nvPr>
            <p:ph idx="1"/>
            <p:extLst/>
          </p:nvPr>
        </p:nvGraphicFramePr>
        <p:xfrm>
          <a:off x="1974535" y="241874"/>
          <a:ext cx="5035865" cy="6515749"/>
        </p:xfrm>
        <a:graphic>
          <a:graphicData uri="http://schemas.openxmlformats.org/presentationml/2006/ole">
            <mc:AlternateContent xmlns:mc="http://schemas.openxmlformats.org/markup-compatibility/2006">
              <mc:Choice xmlns:v="urn:schemas-microsoft-com:vml" Requires="v">
                <p:oleObj spid="_x0000_s33824" name="Acrobat Document" r:id="rId4" imgW="4663194" imgH="6034853" progId="AcroExch.Document.DC">
                  <p:embed/>
                </p:oleObj>
              </mc:Choice>
              <mc:Fallback>
                <p:oleObj name="Acrobat Document" r:id="rId4" imgW="4663194" imgH="6034853" progId="AcroExch.Document.DC">
                  <p:embed/>
                  <p:pic>
                    <p:nvPicPr>
                      <p:cNvPr id="4" name="Content Placeholder 3">
                        <a:extLst>
                          <a:ext uri="{FF2B5EF4-FFF2-40B4-BE49-F238E27FC236}">
                            <a16:creationId xmlns:a16="http://schemas.microsoft.com/office/drawing/2014/main" id="{F692F099-3775-41BE-9F3A-F64DC97E13F8}"/>
                          </a:ext>
                        </a:extLst>
                      </p:cNvPr>
                      <p:cNvPicPr/>
                      <p:nvPr/>
                    </p:nvPicPr>
                    <p:blipFill>
                      <a:blip r:embed="rId5"/>
                      <a:stretch>
                        <a:fillRect/>
                      </a:stretch>
                    </p:blipFill>
                    <p:spPr>
                      <a:xfrm>
                        <a:off x="1974535" y="241874"/>
                        <a:ext cx="5035865" cy="6515749"/>
                      </a:xfrm>
                      <a:prstGeom prst="rect">
                        <a:avLst/>
                      </a:prstGeom>
                    </p:spPr>
                  </p:pic>
                </p:oleObj>
              </mc:Fallback>
            </mc:AlternateContent>
          </a:graphicData>
        </a:graphic>
      </p:graphicFrame>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1"/>
          </p:nvPr>
        </p:nvSpPr>
        <p:spPr/>
        <p:txBody>
          <a:bodyPr/>
          <a:lstStyle/>
          <a:p>
            <a:fld id="{9B26EDE8-D3D5-4BF3-9871-C3DADF52A516}" type="slidenum">
              <a:rPr lang="en-US" smtClean="0"/>
              <a:pPr/>
              <a:t>4</a:t>
            </a:fld>
            <a:endParaRPr lang="en-US"/>
          </a:p>
        </p:txBody>
      </p:sp>
      <p:sp>
        <p:nvSpPr>
          <p:cNvPr id="5" name="Rectangle 4"/>
          <p:cNvSpPr/>
          <p:nvPr/>
        </p:nvSpPr>
        <p:spPr>
          <a:xfrm>
            <a:off x="4928790" y="2133600"/>
            <a:ext cx="252810" cy="1523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20768" y="4062413"/>
            <a:ext cx="765632" cy="1285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5257800"/>
            <a:ext cx="3810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3E33AF-82C9-4212-BD76-FC8E13D23E1D}"/>
              </a:ext>
            </a:extLst>
          </p:cNvPr>
          <p:cNvSpPr txBox="1"/>
          <p:nvPr/>
        </p:nvSpPr>
        <p:spPr>
          <a:xfrm>
            <a:off x="3051630" y="6144509"/>
            <a:ext cx="3040739" cy="307777"/>
          </a:xfrm>
          <a:prstGeom prst="rect">
            <a:avLst/>
          </a:prstGeom>
          <a:solidFill>
            <a:schemeClr val="accent3"/>
          </a:solidFill>
        </p:spPr>
        <p:txBody>
          <a:bodyPr wrap="square" rtlCol="0">
            <a:spAutoFit/>
          </a:bodyPr>
          <a:lstStyle/>
          <a:p>
            <a:r>
              <a:rPr lang="en-US" sz="1400" b="1" dirty="0"/>
              <a:t>Newport Hills SC Redevelopment</a:t>
            </a:r>
          </a:p>
        </p:txBody>
      </p:sp>
    </p:spTree>
    <p:extLst>
      <p:ext uri="{BB962C8B-B14F-4D97-AF65-F5344CB8AC3E}">
        <p14:creationId xmlns:p14="http://schemas.microsoft.com/office/powerpoint/2010/main" val="281734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ctrTitle"/>
          </p:nvPr>
        </p:nvSpPr>
        <p:spPr>
          <a:xfrm>
            <a:off x="2362200" y="2209800"/>
            <a:ext cx="6705600" cy="1538344"/>
          </a:xfrm>
        </p:spPr>
        <p:txBody>
          <a:bodyPr/>
          <a:lstStyle/>
          <a:p>
            <a:pPr algn="ctr"/>
            <a:r>
              <a:rPr lang="en-US" sz="2800" dirty="0"/>
              <a:t>2018 Comprehensive Plan Amendments</a:t>
            </a:r>
            <a:br>
              <a:rPr lang="en-US" sz="2800" dirty="0"/>
            </a:br>
            <a:r>
              <a:rPr lang="en-US" sz="2400" dirty="0"/>
              <a:t>Threshold Review and Geographic Scoping</a:t>
            </a:r>
          </a:p>
        </p:txBody>
      </p:sp>
      <p:sp>
        <p:nvSpPr>
          <p:cNvPr id="14341" name="Rectangle 5"/>
          <p:cNvSpPr>
            <a:spLocks noGrp="1" noChangeArrowheads="1"/>
          </p:cNvSpPr>
          <p:nvPr>
            <p:ph type="subTitle" idx="1"/>
          </p:nvPr>
        </p:nvSpPr>
        <p:spPr>
          <a:xfrm>
            <a:off x="2362200" y="4572000"/>
            <a:ext cx="6553200" cy="2057400"/>
          </a:xfrm>
        </p:spPr>
        <p:txBody>
          <a:bodyPr/>
          <a:lstStyle/>
          <a:p>
            <a:pPr algn="r"/>
            <a:r>
              <a:rPr lang="en-US" sz="3200" dirty="0"/>
              <a:t>Newport Hills Shopping Center Redevelopment</a:t>
            </a:r>
          </a:p>
          <a:p>
            <a:pPr algn="r"/>
            <a:r>
              <a:rPr lang="en-US" sz="3200" dirty="0"/>
              <a:t>Threshold Review Public Hearing</a:t>
            </a:r>
            <a:endParaRPr lang="en-US" sz="2400" dirty="0"/>
          </a:p>
        </p:txBody>
      </p:sp>
    </p:spTree>
    <p:extLst>
      <p:ext uri="{BB962C8B-B14F-4D97-AF65-F5344CB8AC3E}">
        <p14:creationId xmlns:p14="http://schemas.microsoft.com/office/powerpoint/2010/main" val="105596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92256CD-CF65-43A2-AF0E-EECC789CDBC6}"/>
              </a:ext>
            </a:extLst>
          </p:cNvPr>
          <p:cNvGraphicFramePr>
            <a:graphicFrameLocks noChangeAspect="1"/>
          </p:cNvGraphicFramePr>
          <p:nvPr>
            <p:extLst/>
          </p:nvPr>
        </p:nvGraphicFramePr>
        <p:xfrm>
          <a:off x="457200" y="439683"/>
          <a:ext cx="8305800" cy="6418317"/>
        </p:xfrm>
        <a:graphic>
          <a:graphicData uri="http://schemas.openxmlformats.org/presentationml/2006/ole">
            <mc:AlternateContent xmlns:mc="http://schemas.openxmlformats.org/markup-compatibility/2006">
              <mc:Choice xmlns:v="urn:schemas-microsoft-com:vml" Requires="v">
                <p:oleObj spid="_x0000_s34847" name="Acrobat Document" r:id="rId4" imgW="6034970" imgH="4663346" progId="AcroExch.Document.DC">
                  <p:embed/>
                </p:oleObj>
              </mc:Choice>
              <mc:Fallback>
                <p:oleObj name="Acrobat Document" r:id="rId4" imgW="6034970" imgH="4663346" progId="AcroExch.Document.DC">
                  <p:embed/>
                  <p:pic>
                    <p:nvPicPr>
                      <p:cNvPr id="2" name="Object 1">
                        <a:extLst>
                          <a:ext uri="{FF2B5EF4-FFF2-40B4-BE49-F238E27FC236}">
                            <a16:creationId xmlns:a16="http://schemas.microsoft.com/office/drawing/2014/main" id="{292256CD-CF65-43A2-AF0E-EECC789CDBC6}"/>
                          </a:ext>
                        </a:extLst>
                      </p:cNvPr>
                      <p:cNvPicPr/>
                      <p:nvPr/>
                    </p:nvPicPr>
                    <p:blipFill>
                      <a:blip r:embed="rId5"/>
                      <a:stretch>
                        <a:fillRect/>
                      </a:stretch>
                    </p:blipFill>
                    <p:spPr>
                      <a:xfrm>
                        <a:off x="457200" y="439683"/>
                        <a:ext cx="8305800" cy="6418317"/>
                      </a:xfrm>
                      <a:prstGeom prst="rect">
                        <a:avLst/>
                      </a:prstGeom>
                    </p:spPr>
                  </p:pic>
                </p:oleObj>
              </mc:Fallback>
            </mc:AlternateContent>
          </a:graphicData>
        </a:graphic>
      </p:graphicFrame>
    </p:spTree>
    <p:extLst>
      <p:ext uri="{BB962C8B-B14F-4D97-AF65-F5344CB8AC3E}">
        <p14:creationId xmlns:p14="http://schemas.microsoft.com/office/powerpoint/2010/main" val="15429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E9727-791A-48E3-831A-70311BA2C42F}"/>
              </a:ext>
            </a:extLst>
          </p:cNvPr>
          <p:cNvPicPr>
            <a:picLocks noChangeAspect="1"/>
          </p:cNvPicPr>
          <p:nvPr/>
        </p:nvPicPr>
        <p:blipFill>
          <a:blip r:embed="rId2"/>
          <a:stretch>
            <a:fillRect/>
          </a:stretch>
        </p:blipFill>
        <p:spPr>
          <a:xfrm>
            <a:off x="698690" y="435516"/>
            <a:ext cx="7746619" cy="5986967"/>
          </a:xfrm>
          <a:prstGeom prst="rect">
            <a:avLst/>
          </a:prstGeom>
        </p:spPr>
      </p:pic>
    </p:spTree>
    <p:extLst>
      <p:ext uri="{BB962C8B-B14F-4D97-AF65-F5344CB8AC3E}">
        <p14:creationId xmlns:p14="http://schemas.microsoft.com/office/powerpoint/2010/main" val="301161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403EF-ACCE-41C0-8EEF-793B76A054E4}"/>
              </a:ext>
            </a:extLst>
          </p:cNvPr>
          <p:cNvSpPr>
            <a:spLocks noGrp="1"/>
          </p:cNvSpPr>
          <p:nvPr>
            <p:ph sz="half" idx="1"/>
          </p:nvPr>
        </p:nvSpPr>
        <p:spPr>
          <a:xfrm>
            <a:off x="457200" y="1981200"/>
            <a:ext cx="7848600" cy="3886200"/>
          </a:xfrm>
        </p:spPr>
        <p:txBody>
          <a:bodyPr/>
          <a:lstStyle/>
          <a:p>
            <a:r>
              <a:rPr lang="en-US" kern="1200" dirty="0"/>
              <a:t>The “tools” for successful revitalization</a:t>
            </a:r>
          </a:p>
          <a:p>
            <a:pPr marL="0" indent="0">
              <a:buNone/>
            </a:pPr>
            <a:endParaRPr lang="en-US" kern="1200" dirty="0"/>
          </a:p>
          <a:p>
            <a:pPr lvl="1">
              <a:spcAft>
                <a:spcPts val="600"/>
              </a:spcAft>
            </a:pPr>
            <a:r>
              <a:rPr lang="en-US" kern="1200" dirty="0"/>
              <a:t>1) a willing community</a:t>
            </a:r>
          </a:p>
          <a:p>
            <a:pPr lvl="1">
              <a:spcAft>
                <a:spcPts val="600"/>
              </a:spcAft>
            </a:pPr>
            <a:r>
              <a:rPr lang="en-US" kern="1200" dirty="0"/>
              <a:t>2) willing businesses</a:t>
            </a:r>
          </a:p>
          <a:p>
            <a:pPr lvl="1">
              <a:spcAft>
                <a:spcPts val="600"/>
              </a:spcAft>
            </a:pPr>
            <a:r>
              <a:rPr lang="en-US" kern="1200" dirty="0"/>
              <a:t>3) a willing property owner</a:t>
            </a:r>
          </a:p>
          <a:p>
            <a:pPr lvl="1">
              <a:spcAft>
                <a:spcPts val="600"/>
              </a:spcAft>
            </a:pPr>
            <a:r>
              <a:rPr lang="en-US" kern="1200" dirty="0"/>
              <a:t>4) realistic assessment of market conditions</a:t>
            </a:r>
          </a:p>
          <a:p>
            <a:pPr lvl="1">
              <a:spcAft>
                <a:spcPts val="600"/>
              </a:spcAft>
            </a:pPr>
            <a:r>
              <a:rPr lang="en-US" kern="1200" dirty="0"/>
              <a:t>5) an effective land use designation</a:t>
            </a:r>
          </a:p>
        </p:txBody>
      </p:sp>
      <p:sp>
        <p:nvSpPr>
          <p:cNvPr id="5" name="Title 1">
            <a:extLst>
              <a:ext uri="{FF2B5EF4-FFF2-40B4-BE49-F238E27FC236}">
                <a16:creationId xmlns:a16="http://schemas.microsoft.com/office/drawing/2014/main" id="{D48A3A8E-7186-461F-BE4B-C1DB8C3C3484}"/>
              </a:ext>
            </a:extLst>
          </p:cNvPr>
          <p:cNvSpPr>
            <a:spLocks noGrp="1"/>
          </p:cNvSpPr>
          <p:nvPr>
            <p:ph type="title"/>
          </p:nvPr>
        </p:nvSpPr>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spTree>
    <p:extLst>
      <p:ext uri="{BB962C8B-B14F-4D97-AF65-F5344CB8AC3E}">
        <p14:creationId xmlns:p14="http://schemas.microsoft.com/office/powerpoint/2010/main" val="216991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F83183-C285-418F-88C9-4FE691A3B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886" y="2590800"/>
            <a:ext cx="2650913" cy="3686032"/>
          </a:xfrm>
          <a:prstGeom prst="rect">
            <a:avLst/>
          </a:prstGeom>
        </p:spPr>
      </p:pic>
      <p:sp>
        <p:nvSpPr>
          <p:cNvPr id="3" name="Content Placeholder 2">
            <a:extLst>
              <a:ext uri="{FF2B5EF4-FFF2-40B4-BE49-F238E27FC236}">
                <a16:creationId xmlns:a16="http://schemas.microsoft.com/office/drawing/2014/main" id="{D19456FB-8C94-4691-9F82-F069618D2F44}"/>
              </a:ext>
            </a:extLst>
          </p:cNvPr>
          <p:cNvSpPr>
            <a:spLocks noGrp="1"/>
          </p:cNvSpPr>
          <p:nvPr>
            <p:ph idx="1"/>
          </p:nvPr>
        </p:nvSpPr>
        <p:spPr/>
        <p:txBody>
          <a:bodyPr/>
          <a:lstStyle/>
          <a:p>
            <a:r>
              <a:rPr lang="en-US" sz="2400" dirty="0"/>
              <a:t>Aging Commercial Areas</a:t>
            </a:r>
          </a:p>
          <a:p>
            <a:r>
              <a:rPr lang="en-US" sz="2400" dirty="0"/>
              <a:t>Neighborhood Commercial Centers</a:t>
            </a:r>
          </a:p>
          <a:p>
            <a:r>
              <a:rPr lang="en-US" sz="2400" dirty="0"/>
              <a:t>Adaptability (Neighborhoods Element)</a:t>
            </a:r>
          </a:p>
        </p:txBody>
      </p:sp>
      <p:pic>
        <p:nvPicPr>
          <p:cNvPr id="13" name="Picture 12">
            <a:extLst>
              <a:ext uri="{FF2B5EF4-FFF2-40B4-BE49-F238E27FC236}">
                <a16:creationId xmlns:a16="http://schemas.microsoft.com/office/drawing/2014/main" id="{FC37CC6F-89C4-4CC9-87FD-E88643663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988212"/>
            <a:ext cx="3597402" cy="2698052"/>
          </a:xfrm>
          <a:prstGeom prst="rect">
            <a:avLst/>
          </a:prstGeom>
        </p:spPr>
      </p:pic>
      <p:pic>
        <p:nvPicPr>
          <p:cNvPr id="9" name="Picture 8">
            <a:extLst>
              <a:ext uri="{FF2B5EF4-FFF2-40B4-BE49-F238E27FC236}">
                <a16:creationId xmlns:a16="http://schemas.microsoft.com/office/drawing/2014/main" id="{8B060A9B-FFB7-411B-8F71-8F288AF6A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3448336"/>
            <a:ext cx="3938424" cy="3409664"/>
          </a:xfrm>
          <a:prstGeom prst="rect">
            <a:avLst/>
          </a:prstGeom>
        </p:spPr>
      </p:pic>
      <p:sp>
        <p:nvSpPr>
          <p:cNvPr id="17" name="Title 1">
            <a:extLst>
              <a:ext uri="{FF2B5EF4-FFF2-40B4-BE49-F238E27FC236}">
                <a16:creationId xmlns:a16="http://schemas.microsoft.com/office/drawing/2014/main" id="{425E9481-E88B-4AE7-8F1A-6DE8DF36C891}"/>
              </a:ext>
            </a:extLst>
          </p:cNvPr>
          <p:cNvSpPr>
            <a:spLocks noGrp="1"/>
          </p:cNvSpPr>
          <p:nvPr>
            <p:ph type="title"/>
          </p:nvPr>
        </p:nvSpPr>
        <p:spPr/>
        <p:txBody>
          <a:bodyPr/>
          <a:lstStyle/>
          <a:p>
            <a:r>
              <a:rPr lang="en-US" sz="2400" dirty="0"/>
              <a:t>2018 Annual Comprehensive Plan Amendments</a:t>
            </a:r>
            <a:br>
              <a:rPr lang="en-US" sz="2400" dirty="0"/>
            </a:br>
            <a:r>
              <a:rPr lang="en-US" sz="2400" dirty="0"/>
              <a:t>Threshold Review and Geographic Scoping Public Hearing</a:t>
            </a:r>
            <a:endParaRPr lang="en-US" sz="2000" dirty="0"/>
          </a:p>
        </p:txBody>
      </p:sp>
    </p:spTree>
    <p:extLst>
      <p:ext uri="{BB962C8B-B14F-4D97-AF65-F5344CB8AC3E}">
        <p14:creationId xmlns:p14="http://schemas.microsoft.com/office/powerpoint/2010/main" val="245845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7620</TotalTime>
  <Words>834</Words>
  <Application>Microsoft Office PowerPoint</Application>
  <PresentationFormat>On-screen Show (4:3)</PresentationFormat>
  <Paragraphs>143</Paragraphs>
  <Slides>16</Slides>
  <Notes>15</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Arial</vt:lpstr>
      <vt:lpstr>Arial Black</vt:lpstr>
      <vt:lpstr>Calibri</vt:lpstr>
      <vt:lpstr>Symbol</vt:lpstr>
      <vt:lpstr>Times New Roman</vt:lpstr>
      <vt:lpstr>Wingdings</vt:lpstr>
      <vt:lpstr>Pixel</vt:lpstr>
      <vt:lpstr>Acrobat Document</vt:lpstr>
      <vt:lpstr>2018 Comprehensive Plan Amendments Threshold Review and Geographic Scoping</vt:lpstr>
      <vt:lpstr>2018 Annual Comprehensive Plan Amendments Threshold Review and Geographic Scoping Public Hearing</vt:lpstr>
      <vt:lpstr>2018 Annual Comprehensive Plan Amendments Threshold Review and Geographic Scoping Public Hearing</vt:lpstr>
      <vt:lpstr>PowerPoint Presentation</vt:lpstr>
      <vt:lpstr>2018 Comprehensive Plan Amendments Threshold Review and Geographic Scoping</vt:lpstr>
      <vt:lpstr>PowerPoint Presentation</vt:lpstr>
      <vt:lpstr>PowerPoint Presentation</vt:lpstr>
      <vt:lpstr>2018 Annual Comprehensive Plan Amendments Threshold Review and Geographic Scoping Public Hearing</vt:lpstr>
      <vt:lpstr>2018 Annual Comprehensive Plan Amendments Threshold Review and Geographic Scoping Public Hearing</vt:lpstr>
      <vt:lpstr>2018 Annual Comprehensive Plan Amendments Threshold Review and Geographic Scoping Public Hearing</vt:lpstr>
      <vt:lpstr>2018 Annual Comprehensive Plan Amendments Threshold Review and Geographic Scoping Public Hearing</vt:lpstr>
      <vt:lpstr>2018 Annual Comprehensive Plan Amendments Threshold Review and Geographic Scoping Public Hearing</vt:lpstr>
      <vt:lpstr>2018 Annual Comprehensive Plan Amendments Threshold Review and Geographic Scoping Public Hearing  Public Comment</vt:lpstr>
      <vt:lpstr>Newport Hills Shopping Center Redevelopment</vt:lpstr>
      <vt:lpstr>2018 Annual Comprehensive Plan Amendments Threshold Review and Geographic Scoping Public Hearing</vt:lpstr>
      <vt:lpstr>2018 Comprehensive Plan Amendments Threshold Review and Geographic Scoping</vt:lpstr>
    </vt:vector>
  </TitlesOfParts>
  <Company>City of Bellevue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NMatz</dc:creator>
  <cp:lastModifiedBy>Matz, Nicholas</cp:lastModifiedBy>
  <cp:revision>441</cp:revision>
  <cp:lastPrinted>2018-06-13T15:41:06Z</cp:lastPrinted>
  <dcterms:created xsi:type="dcterms:W3CDTF">2007-03-05T23:32:57Z</dcterms:created>
  <dcterms:modified xsi:type="dcterms:W3CDTF">2018-06-27T23:13:46Z</dcterms:modified>
</cp:coreProperties>
</file>