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8"/>
  </p:notesMasterIdLst>
  <p:handoutMasterIdLst>
    <p:handoutMasterId r:id="rId39"/>
  </p:handoutMasterIdLst>
  <p:sldIdLst>
    <p:sldId id="262" r:id="rId2"/>
    <p:sldId id="364" r:id="rId3"/>
    <p:sldId id="327" r:id="rId4"/>
    <p:sldId id="329" r:id="rId5"/>
    <p:sldId id="371" r:id="rId6"/>
    <p:sldId id="330" r:id="rId7"/>
    <p:sldId id="375" r:id="rId8"/>
    <p:sldId id="372" r:id="rId9"/>
    <p:sldId id="373" r:id="rId10"/>
    <p:sldId id="376" r:id="rId11"/>
    <p:sldId id="400" r:id="rId12"/>
    <p:sldId id="396" r:id="rId13"/>
    <p:sldId id="377" r:id="rId14"/>
    <p:sldId id="378" r:id="rId15"/>
    <p:sldId id="379" r:id="rId16"/>
    <p:sldId id="395" r:id="rId17"/>
    <p:sldId id="380" r:id="rId18"/>
    <p:sldId id="397" r:id="rId19"/>
    <p:sldId id="401" r:id="rId20"/>
    <p:sldId id="381" r:id="rId21"/>
    <p:sldId id="382" r:id="rId22"/>
    <p:sldId id="383" r:id="rId23"/>
    <p:sldId id="384" r:id="rId24"/>
    <p:sldId id="385" r:id="rId25"/>
    <p:sldId id="398" r:id="rId26"/>
    <p:sldId id="402" r:id="rId27"/>
    <p:sldId id="386" r:id="rId28"/>
    <p:sldId id="389" r:id="rId29"/>
    <p:sldId id="390" r:id="rId30"/>
    <p:sldId id="387" r:id="rId31"/>
    <p:sldId id="388" r:id="rId32"/>
    <p:sldId id="399" r:id="rId33"/>
    <p:sldId id="403" r:id="rId34"/>
    <p:sldId id="392" r:id="rId35"/>
    <p:sldId id="307" r:id="rId36"/>
    <p:sldId id="39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A6B1"/>
    <a:srgbClr val="333300"/>
    <a:srgbClr val="CCCC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71" autoAdjust="0"/>
  </p:normalViewPr>
  <p:slideViewPr>
    <p:cSldViewPr>
      <p:cViewPr varScale="1">
        <p:scale>
          <a:sx n="67" d="100"/>
          <a:sy n="67" d="100"/>
        </p:scale>
        <p:origin x="1277"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2"/>
            <a:ext cx="2971800" cy="457513"/>
          </a:xfrm>
          <a:prstGeom prst="rect">
            <a:avLst/>
          </a:prstGeom>
          <a:noFill/>
          <a:ln w="9525">
            <a:noFill/>
            <a:miter lim="800000"/>
            <a:headEnd/>
            <a:tailEnd/>
          </a:ln>
          <a:effectLst/>
        </p:spPr>
        <p:txBody>
          <a:bodyPr vert="horz" wrap="square" lIns="91085" tIns="45542" rIns="91085" bIns="45542"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sz="quarter" idx="1"/>
          </p:nvPr>
        </p:nvSpPr>
        <p:spPr bwMode="auto">
          <a:xfrm>
            <a:off x="3884614" y="2"/>
            <a:ext cx="2971800" cy="457513"/>
          </a:xfrm>
          <a:prstGeom prst="rect">
            <a:avLst/>
          </a:prstGeom>
          <a:noFill/>
          <a:ln w="9525">
            <a:noFill/>
            <a:miter lim="800000"/>
            <a:headEnd/>
            <a:tailEnd/>
          </a:ln>
          <a:effectLst/>
        </p:spPr>
        <p:txBody>
          <a:bodyPr vert="horz" wrap="square" lIns="91085" tIns="45542" rIns="91085" bIns="45542" numCol="1" anchor="t" anchorCtr="0" compatLnSpc="1">
            <a:prstTxWarp prst="textNoShape">
              <a:avLst/>
            </a:prstTxWarp>
          </a:bodyPr>
          <a:lstStyle>
            <a:lvl1pPr algn="r">
              <a:defRPr sz="1200"/>
            </a:lvl1pPr>
          </a:lstStyle>
          <a:p>
            <a:endParaRPr lang="en-US"/>
          </a:p>
        </p:txBody>
      </p:sp>
      <p:sp>
        <p:nvSpPr>
          <p:cNvPr id="52228" name="Rectangle 4"/>
          <p:cNvSpPr>
            <a:spLocks noGrp="1" noChangeArrowheads="1"/>
          </p:cNvSpPr>
          <p:nvPr>
            <p:ph type="ftr" sz="quarter" idx="2"/>
          </p:nvPr>
        </p:nvSpPr>
        <p:spPr bwMode="auto">
          <a:xfrm>
            <a:off x="0" y="8684927"/>
            <a:ext cx="2971800" cy="457513"/>
          </a:xfrm>
          <a:prstGeom prst="rect">
            <a:avLst/>
          </a:prstGeom>
          <a:noFill/>
          <a:ln w="9525">
            <a:noFill/>
            <a:miter lim="800000"/>
            <a:headEnd/>
            <a:tailEnd/>
          </a:ln>
          <a:effectLst/>
        </p:spPr>
        <p:txBody>
          <a:bodyPr vert="horz" wrap="square" lIns="91085" tIns="45542" rIns="91085" bIns="45542" numCol="1" anchor="b" anchorCtr="0" compatLnSpc="1">
            <a:prstTxWarp prst="textNoShape">
              <a:avLst/>
            </a:prstTxWarp>
          </a:bodyPr>
          <a:lstStyle>
            <a:lvl1pPr>
              <a:defRPr sz="1200"/>
            </a:lvl1pPr>
          </a:lstStyle>
          <a:p>
            <a:endParaRPr lang="en-US"/>
          </a:p>
        </p:txBody>
      </p:sp>
      <p:sp>
        <p:nvSpPr>
          <p:cNvPr id="52229" name="Rectangle 5"/>
          <p:cNvSpPr>
            <a:spLocks noGrp="1" noChangeArrowheads="1"/>
          </p:cNvSpPr>
          <p:nvPr>
            <p:ph type="sldNum" sz="quarter" idx="3"/>
          </p:nvPr>
        </p:nvSpPr>
        <p:spPr bwMode="auto">
          <a:xfrm>
            <a:off x="3884614" y="8684927"/>
            <a:ext cx="2971800" cy="457513"/>
          </a:xfrm>
          <a:prstGeom prst="rect">
            <a:avLst/>
          </a:prstGeom>
          <a:noFill/>
          <a:ln w="9525">
            <a:noFill/>
            <a:miter lim="800000"/>
            <a:headEnd/>
            <a:tailEnd/>
          </a:ln>
          <a:effectLst/>
        </p:spPr>
        <p:txBody>
          <a:bodyPr vert="horz" wrap="square" lIns="91085" tIns="45542" rIns="91085" bIns="45542" numCol="1" anchor="b" anchorCtr="0" compatLnSpc="1">
            <a:prstTxWarp prst="textNoShape">
              <a:avLst/>
            </a:prstTxWarp>
          </a:bodyPr>
          <a:lstStyle>
            <a:lvl1pPr algn="r">
              <a:defRPr sz="1200"/>
            </a:lvl1pPr>
          </a:lstStyle>
          <a:p>
            <a:fld id="{12BA435A-0610-4FFF-9412-A7F05D4910F0}" type="slidenum">
              <a:rPr lang="en-US"/>
              <a:pPr/>
              <a:t>‹#›</a:t>
            </a:fld>
            <a:endParaRPr lang="en-US"/>
          </a:p>
        </p:txBody>
      </p:sp>
    </p:spTree>
    <p:extLst>
      <p:ext uri="{BB962C8B-B14F-4D97-AF65-F5344CB8AC3E}">
        <p14:creationId xmlns:p14="http://schemas.microsoft.com/office/powerpoint/2010/main" val="2557861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7513"/>
          </a:xfrm>
          <a:prstGeom prst="rect">
            <a:avLst/>
          </a:prstGeom>
        </p:spPr>
        <p:txBody>
          <a:bodyPr vert="horz" lIns="91085" tIns="45542" rIns="91085" bIns="45542" rtlCol="0"/>
          <a:lstStyle>
            <a:lvl1pPr algn="l">
              <a:defRPr sz="1200"/>
            </a:lvl1pPr>
          </a:lstStyle>
          <a:p>
            <a:endParaRPr lang="en-US"/>
          </a:p>
        </p:txBody>
      </p:sp>
      <p:sp>
        <p:nvSpPr>
          <p:cNvPr id="3" name="Date Placeholder 2"/>
          <p:cNvSpPr>
            <a:spLocks noGrp="1"/>
          </p:cNvSpPr>
          <p:nvPr>
            <p:ph type="dt" idx="1"/>
          </p:nvPr>
        </p:nvSpPr>
        <p:spPr>
          <a:xfrm>
            <a:off x="3884614" y="2"/>
            <a:ext cx="2971800" cy="457513"/>
          </a:xfrm>
          <a:prstGeom prst="rect">
            <a:avLst/>
          </a:prstGeom>
        </p:spPr>
        <p:txBody>
          <a:bodyPr vert="horz" lIns="91085" tIns="45542" rIns="91085" bIns="45542" rtlCol="0"/>
          <a:lstStyle>
            <a:lvl1pPr algn="r">
              <a:defRPr sz="1200"/>
            </a:lvl1pPr>
          </a:lstStyle>
          <a:p>
            <a:fld id="{7C6B86BE-B35E-4737-8CA0-21F9EB647E95}" type="datetimeFigureOut">
              <a:rPr lang="en-US" smtClean="0"/>
              <a:pPr/>
              <a:t>6/13/2018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085" tIns="45542" rIns="91085" bIns="45542" rtlCol="0" anchor="ctr"/>
          <a:lstStyle/>
          <a:p>
            <a:endParaRPr lang="en-US"/>
          </a:p>
        </p:txBody>
      </p:sp>
      <p:sp>
        <p:nvSpPr>
          <p:cNvPr id="5" name="Notes Placeholder 4"/>
          <p:cNvSpPr>
            <a:spLocks noGrp="1"/>
          </p:cNvSpPr>
          <p:nvPr>
            <p:ph type="body" sz="quarter" idx="3"/>
          </p:nvPr>
        </p:nvSpPr>
        <p:spPr>
          <a:xfrm>
            <a:off x="685801" y="4344027"/>
            <a:ext cx="5486400" cy="4114488"/>
          </a:xfrm>
          <a:prstGeom prst="rect">
            <a:avLst/>
          </a:prstGeom>
        </p:spPr>
        <p:txBody>
          <a:bodyPr vert="horz" lIns="91085" tIns="45542" rIns="91085" bIns="455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927"/>
            <a:ext cx="2971800" cy="457513"/>
          </a:xfrm>
          <a:prstGeom prst="rect">
            <a:avLst/>
          </a:prstGeom>
        </p:spPr>
        <p:txBody>
          <a:bodyPr vert="horz" lIns="91085" tIns="45542" rIns="91085" bIns="4554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4927"/>
            <a:ext cx="2971800" cy="457513"/>
          </a:xfrm>
          <a:prstGeom prst="rect">
            <a:avLst/>
          </a:prstGeom>
        </p:spPr>
        <p:txBody>
          <a:bodyPr vert="horz" lIns="91085" tIns="45542" rIns="91085" bIns="45542" rtlCol="0" anchor="b"/>
          <a:lstStyle>
            <a:lvl1pPr algn="r">
              <a:defRPr sz="1200"/>
            </a:lvl1pPr>
          </a:lstStyle>
          <a:p>
            <a:fld id="{C78B0976-5613-4DA5-BCB0-1EA25BDB18A5}" type="slidenum">
              <a:rPr lang="en-US" smtClean="0"/>
              <a:pPr/>
              <a:t>‹#›</a:t>
            </a:fld>
            <a:endParaRPr lang="en-US"/>
          </a:p>
        </p:txBody>
      </p:sp>
    </p:spTree>
    <p:extLst>
      <p:ext uri="{BB962C8B-B14F-4D97-AF65-F5344CB8AC3E}">
        <p14:creationId xmlns:p14="http://schemas.microsoft.com/office/powerpoint/2010/main" val="227541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a:t>
            </a:fld>
            <a:endParaRPr lang="en-US"/>
          </a:p>
        </p:txBody>
      </p:sp>
    </p:spTree>
    <p:extLst>
      <p:ext uri="{BB962C8B-B14F-4D97-AF65-F5344CB8AC3E}">
        <p14:creationId xmlns:p14="http://schemas.microsoft.com/office/powerpoint/2010/main" val="42342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10</a:t>
            </a:fld>
            <a:endParaRPr lang="en-US"/>
          </a:p>
        </p:txBody>
      </p:sp>
    </p:spTree>
    <p:extLst>
      <p:ext uri="{BB962C8B-B14F-4D97-AF65-F5344CB8AC3E}">
        <p14:creationId xmlns:p14="http://schemas.microsoft.com/office/powerpoint/2010/main" val="92875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11</a:t>
            </a:fld>
            <a:endParaRPr lang="en-US"/>
          </a:p>
        </p:txBody>
      </p:sp>
    </p:spTree>
    <p:extLst>
      <p:ext uri="{BB962C8B-B14F-4D97-AF65-F5344CB8AC3E}">
        <p14:creationId xmlns:p14="http://schemas.microsoft.com/office/powerpoint/2010/main" val="282303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12</a:t>
            </a:fld>
            <a:endParaRPr lang="en-US"/>
          </a:p>
        </p:txBody>
      </p:sp>
    </p:spTree>
    <p:extLst>
      <p:ext uri="{BB962C8B-B14F-4D97-AF65-F5344CB8AC3E}">
        <p14:creationId xmlns:p14="http://schemas.microsoft.com/office/powerpoint/2010/main" val="324419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13</a:t>
            </a:fld>
            <a:endParaRPr lang="en-US"/>
          </a:p>
        </p:txBody>
      </p:sp>
    </p:spTree>
    <p:extLst>
      <p:ext uri="{BB962C8B-B14F-4D97-AF65-F5344CB8AC3E}">
        <p14:creationId xmlns:p14="http://schemas.microsoft.com/office/powerpoint/2010/main" val="385364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14</a:t>
            </a:fld>
            <a:endParaRPr lang="en-US"/>
          </a:p>
        </p:txBody>
      </p:sp>
    </p:spTree>
    <p:extLst>
      <p:ext uri="{BB962C8B-B14F-4D97-AF65-F5344CB8AC3E}">
        <p14:creationId xmlns:p14="http://schemas.microsoft.com/office/powerpoint/2010/main" val="257739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15</a:t>
            </a:fld>
            <a:endParaRPr lang="en-US"/>
          </a:p>
        </p:txBody>
      </p:sp>
    </p:spTree>
    <p:extLst>
      <p:ext uri="{BB962C8B-B14F-4D97-AF65-F5344CB8AC3E}">
        <p14:creationId xmlns:p14="http://schemas.microsoft.com/office/powerpoint/2010/main" val="280194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8B0976-5613-4DA5-BCB0-1EA25BDB18A5}" type="slidenum">
              <a:rPr lang="en-US" smtClean="0"/>
              <a:pPr/>
              <a:t>16</a:t>
            </a:fld>
            <a:endParaRPr lang="en-US"/>
          </a:p>
        </p:txBody>
      </p:sp>
    </p:spTree>
    <p:extLst>
      <p:ext uri="{BB962C8B-B14F-4D97-AF65-F5344CB8AC3E}">
        <p14:creationId xmlns:p14="http://schemas.microsoft.com/office/powerpoint/2010/main" val="178430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17</a:t>
            </a:fld>
            <a:endParaRPr lang="en-US"/>
          </a:p>
        </p:txBody>
      </p:sp>
    </p:spTree>
    <p:extLst>
      <p:ext uri="{BB962C8B-B14F-4D97-AF65-F5344CB8AC3E}">
        <p14:creationId xmlns:p14="http://schemas.microsoft.com/office/powerpoint/2010/main" val="222303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18</a:t>
            </a:fld>
            <a:endParaRPr lang="en-US"/>
          </a:p>
        </p:txBody>
      </p:sp>
    </p:spTree>
    <p:extLst>
      <p:ext uri="{BB962C8B-B14F-4D97-AF65-F5344CB8AC3E}">
        <p14:creationId xmlns:p14="http://schemas.microsoft.com/office/powerpoint/2010/main" val="2101976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19</a:t>
            </a:fld>
            <a:endParaRPr lang="en-US"/>
          </a:p>
        </p:txBody>
      </p:sp>
    </p:spTree>
    <p:extLst>
      <p:ext uri="{BB962C8B-B14F-4D97-AF65-F5344CB8AC3E}">
        <p14:creationId xmlns:p14="http://schemas.microsoft.com/office/powerpoint/2010/main" val="47303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a:t>
            </a:fld>
            <a:endParaRPr lang="en-US"/>
          </a:p>
        </p:txBody>
      </p:sp>
    </p:spTree>
    <p:extLst>
      <p:ext uri="{BB962C8B-B14F-4D97-AF65-F5344CB8AC3E}">
        <p14:creationId xmlns:p14="http://schemas.microsoft.com/office/powerpoint/2010/main" val="92047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20</a:t>
            </a:fld>
            <a:endParaRPr lang="en-US"/>
          </a:p>
        </p:txBody>
      </p:sp>
    </p:spTree>
    <p:extLst>
      <p:ext uri="{BB962C8B-B14F-4D97-AF65-F5344CB8AC3E}">
        <p14:creationId xmlns:p14="http://schemas.microsoft.com/office/powerpoint/2010/main" val="3872457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21</a:t>
            </a:fld>
            <a:endParaRPr lang="en-US"/>
          </a:p>
        </p:txBody>
      </p:sp>
    </p:spTree>
    <p:extLst>
      <p:ext uri="{BB962C8B-B14F-4D97-AF65-F5344CB8AC3E}">
        <p14:creationId xmlns:p14="http://schemas.microsoft.com/office/powerpoint/2010/main" val="336128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22</a:t>
            </a:fld>
            <a:endParaRPr lang="en-US"/>
          </a:p>
        </p:txBody>
      </p:sp>
    </p:spTree>
    <p:extLst>
      <p:ext uri="{BB962C8B-B14F-4D97-AF65-F5344CB8AC3E}">
        <p14:creationId xmlns:p14="http://schemas.microsoft.com/office/powerpoint/2010/main" val="172426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23</a:t>
            </a:fld>
            <a:endParaRPr lang="en-US"/>
          </a:p>
        </p:txBody>
      </p:sp>
    </p:spTree>
    <p:extLst>
      <p:ext uri="{BB962C8B-B14F-4D97-AF65-F5344CB8AC3E}">
        <p14:creationId xmlns:p14="http://schemas.microsoft.com/office/powerpoint/2010/main" val="3813956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24</a:t>
            </a:fld>
            <a:endParaRPr lang="en-US"/>
          </a:p>
        </p:txBody>
      </p:sp>
    </p:spTree>
    <p:extLst>
      <p:ext uri="{BB962C8B-B14F-4D97-AF65-F5344CB8AC3E}">
        <p14:creationId xmlns:p14="http://schemas.microsoft.com/office/powerpoint/2010/main" val="1495242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25</a:t>
            </a:fld>
            <a:endParaRPr lang="en-US"/>
          </a:p>
        </p:txBody>
      </p:sp>
    </p:spTree>
    <p:extLst>
      <p:ext uri="{BB962C8B-B14F-4D97-AF65-F5344CB8AC3E}">
        <p14:creationId xmlns:p14="http://schemas.microsoft.com/office/powerpoint/2010/main" val="1867083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26</a:t>
            </a:fld>
            <a:endParaRPr lang="en-US"/>
          </a:p>
        </p:txBody>
      </p:sp>
    </p:spTree>
    <p:extLst>
      <p:ext uri="{BB962C8B-B14F-4D97-AF65-F5344CB8AC3E}">
        <p14:creationId xmlns:p14="http://schemas.microsoft.com/office/powerpoint/2010/main" val="1835806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27</a:t>
            </a:fld>
            <a:endParaRPr lang="en-US"/>
          </a:p>
        </p:txBody>
      </p:sp>
    </p:spTree>
    <p:extLst>
      <p:ext uri="{BB962C8B-B14F-4D97-AF65-F5344CB8AC3E}">
        <p14:creationId xmlns:p14="http://schemas.microsoft.com/office/powerpoint/2010/main" val="3440400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28</a:t>
            </a:fld>
            <a:endParaRPr lang="en-US"/>
          </a:p>
        </p:txBody>
      </p:sp>
    </p:spTree>
    <p:extLst>
      <p:ext uri="{BB962C8B-B14F-4D97-AF65-F5344CB8AC3E}">
        <p14:creationId xmlns:p14="http://schemas.microsoft.com/office/powerpoint/2010/main" val="2313339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29</a:t>
            </a:fld>
            <a:endParaRPr lang="en-US"/>
          </a:p>
        </p:txBody>
      </p:sp>
    </p:spTree>
    <p:extLst>
      <p:ext uri="{BB962C8B-B14F-4D97-AF65-F5344CB8AC3E}">
        <p14:creationId xmlns:p14="http://schemas.microsoft.com/office/powerpoint/2010/main" val="414355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3</a:t>
            </a:fld>
            <a:endParaRPr lang="en-US"/>
          </a:p>
        </p:txBody>
      </p:sp>
    </p:spTree>
    <p:extLst>
      <p:ext uri="{BB962C8B-B14F-4D97-AF65-F5344CB8AC3E}">
        <p14:creationId xmlns:p14="http://schemas.microsoft.com/office/powerpoint/2010/main" val="661042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8B0976-5613-4DA5-BCB0-1EA25BDB18A5}" type="slidenum">
              <a:rPr lang="en-US" smtClean="0"/>
              <a:pPr/>
              <a:t>30</a:t>
            </a:fld>
            <a:endParaRPr lang="en-US"/>
          </a:p>
        </p:txBody>
      </p:sp>
    </p:spTree>
    <p:extLst>
      <p:ext uri="{BB962C8B-B14F-4D97-AF65-F5344CB8AC3E}">
        <p14:creationId xmlns:p14="http://schemas.microsoft.com/office/powerpoint/2010/main" val="2534104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31</a:t>
            </a:fld>
            <a:endParaRPr lang="en-US"/>
          </a:p>
        </p:txBody>
      </p:sp>
    </p:spTree>
    <p:extLst>
      <p:ext uri="{BB962C8B-B14F-4D97-AF65-F5344CB8AC3E}">
        <p14:creationId xmlns:p14="http://schemas.microsoft.com/office/powerpoint/2010/main" val="2931092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32</a:t>
            </a:fld>
            <a:endParaRPr lang="en-US"/>
          </a:p>
        </p:txBody>
      </p:sp>
    </p:spTree>
    <p:extLst>
      <p:ext uri="{BB962C8B-B14F-4D97-AF65-F5344CB8AC3E}">
        <p14:creationId xmlns:p14="http://schemas.microsoft.com/office/powerpoint/2010/main" val="1932204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33</a:t>
            </a:fld>
            <a:endParaRPr lang="en-US"/>
          </a:p>
        </p:txBody>
      </p:sp>
    </p:spTree>
    <p:extLst>
      <p:ext uri="{BB962C8B-B14F-4D97-AF65-F5344CB8AC3E}">
        <p14:creationId xmlns:p14="http://schemas.microsoft.com/office/powerpoint/2010/main" val="3077047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34</a:t>
            </a:fld>
            <a:endParaRPr lang="en-US"/>
          </a:p>
        </p:txBody>
      </p:sp>
    </p:spTree>
    <p:extLst>
      <p:ext uri="{BB962C8B-B14F-4D97-AF65-F5344CB8AC3E}">
        <p14:creationId xmlns:p14="http://schemas.microsoft.com/office/powerpoint/2010/main" val="30736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35</a:t>
            </a:fld>
            <a:endParaRPr lang="en-US"/>
          </a:p>
        </p:txBody>
      </p:sp>
    </p:spTree>
    <p:extLst>
      <p:ext uri="{BB962C8B-B14F-4D97-AF65-F5344CB8AC3E}">
        <p14:creationId xmlns:p14="http://schemas.microsoft.com/office/powerpoint/2010/main" val="3820746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36</a:t>
            </a:fld>
            <a:endParaRPr lang="en-US"/>
          </a:p>
        </p:txBody>
      </p:sp>
    </p:spTree>
    <p:extLst>
      <p:ext uri="{BB962C8B-B14F-4D97-AF65-F5344CB8AC3E}">
        <p14:creationId xmlns:p14="http://schemas.microsoft.com/office/powerpoint/2010/main" val="153152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4</a:t>
            </a:fld>
            <a:endParaRPr lang="en-US"/>
          </a:p>
        </p:txBody>
      </p:sp>
    </p:spTree>
    <p:extLst>
      <p:ext uri="{BB962C8B-B14F-4D97-AF65-F5344CB8AC3E}">
        <p14:creationId xmlns:p14="http://schemas.microsoft.com/office/powerpoint/2010/main" val="304762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5</a:t>
            </a:fld>
            <a:endParaRPr lang="en-US"/>
          </a:p>
        </p:txBody>
      </p:sp>
    </p:spTree>
    <p:extLst>
      <p:ext uri="{BB962C8B-B14F-4D97-AF65-F5344CB8AC3E}">
        <p14:creationId xmlns:p14="http://schemas.microsoft.com/office/powerpoint/2010/main" val="391276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6</a:t>
            </a:fld>
            <a:endParaRPr lang="en-US"/>
          </a:p>
        </p:txBody>
      </p:sp>
    </p:spTree>
    <p:extLst>
      <p:ext uri="{BB962C8B-B14F-4D97-AF65-F5344CB8AC3E}">
        <p14:creationId xmlns:p14="http://schemas.microsoft.com/office/powerpoint/2010/main" val="186156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7</a:t>
            </a:fld>
            <a:endParaRPr lang="en-US"/>
          </a:p>
        </p:txBody>
      </p:sp>
    </p:spTree>
    <p:extLst>
      <p:ext uri="{BB962C8B-B14F-4D97-AF65-F5344CB8AC3E}">
        <p14:creationId xmlns:p14="http://schemas.microsoft.com/office/powerpoint/2010/main" val="235950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8</a:t>
            </a:fld>
            <a:endParaRPr lang="en-US"/>
          </a:p>
        </p:txBody>
      </p:sp>
    </p:spTree>
    <p:extLst>
      <p:ext uri="{BB962C8B-B14F-4D97-AF65-F5344CB8AC3E}">
        <p14:creationId xmlns:p14="http://schemas.microsoft.com/office/powerpoint/2010/main" val="253748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9</a:t>
            </a:fld>
            <a:endParaRPr lang="en-US"/>
          </a:p>
        </p:txBody>
      </p:sp>
    </p:spTree>
    <p:extLst>
      <p:ext uri="{BB962C8B-B14F-4D97-AF65-F5344CB8AC3E}">
        <p14:creationId xmlns:p14="http://schemas.microsoft.com/office/powerpoint/2010/main" val="94208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6802" name="Group 2"/>
          <p:cNvGrpSpPr>
            <a:grpSpLocks/>
          </p:cNvGrpSpPr>
          <p:nvPr/>
        </p:nvGrpSpPr>
        <p:grpSpPr bwMode="auto">
          <a:xfrm>
            <a:off x="0" y="0"/>
            <a:ext cx="9144000" cy="6858000"/>
            <a:chOff x="0" y="0"/>
            <a:chExt cx="5760" cy="4320"/>
          </a:xfrm>
        </p:grpSpPr>
        <p:sp>
          <p:nvSpPr>
            <p:cNvPr id="768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768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76805" name="Group 5"/>
            <p:cNvGrpSpPr>
              <a:grpSpLocks/>
            </p:cNvGrpSpPr>
            <p:nvPr/>
          </p:nvGrpSpPr>
          <p:grpSpPr bwMode="auto">
            <a:xfrm>
              <a:off x="0" y="672"/>
              <a:ext cx="1806" cy="1989"/>
              <a:chOff x="0" y="672"/>
              <a:chExt cx="1806" cy="1989"/>
            </a:xfrm>
          </p:grpSpPr>
          <p:sp>
            <p:nvSpPr>
              <p:cNvPr id="768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68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68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76816"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76817" name="Rectangle 17"/>
          <p:cNvSpPr>
            <a:spLocks noGrp="1" noChangeArrowheads="1"/>
          </p:cNvSpPr>
          <p:nvPr>
            <p:ph type="ftr" sz="quarter" idx="3"/>
          </p:nvPr>
        </p:nvSpPr>
        <p:spPr/>
        <p:txBody>
          <a:bodyPr/>
          <a:lstStyle>
            <a:lvl1pPr>
              <a:defRPr/>
            </a:lvl1pPr>
          </a:lstStyle>
          <a:p>
            <a:endParaRPr lang="en-US"/>
          </a:p>
        </p:txBody>
      </p:sp>
      <p:sp>
        <p:nvSpPr>
          <p:cNvPr id="76818" name="Rectangle 18"/>
          <p:cNvSpPr>
            <a:spLocks noGrp="1" noChangeArrowheads="1"/>
          </p:cNvSpPr>
          <p:nvPr>
            <p:ph type="sldNum" sz="quarter" idx="4"/>
          </p:nvPr>
        </p:nvSpPr>
        <p:spPr/>
        <p:txBody>
          <a:bodyPr/>
          <a:lstStyle>
            <a:lvl1pPr>
              <a:defRPr/>
            </a:lvl1pPr>
          </a:lstStyle>
          <a:p>
            <a:fld id="{9DBEA409-438E-4E62-93C1-C387E34F7914}" type="slidenum">
              <a:rPr lang="en-US"/>
              <a:pPr/>
              <a:t>‹#›</a:t>
            </a:fld>
            <a:endParaRPr lang="en-US"/>
          </a:p>
        </p:txBody>
      </p:sp>
      <p:sp>
        <p:nvSpPr>
          <p:cNvPr id="768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68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05BC88C-53B1-49A2-9A7A-DE62378C165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22ACA15-2D2A-430B-8C85-2E042F1ACA61}"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DD7634C-7E89-48F9-AF60-BBFC9D38AEA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124D332-A17A-4238-BE5F-226F4AA2349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2A5FE56-8A3B-4041-94B9-0F497704BD8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832F8E1F-84B6-4B52-B350-B4581C210B0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B94E1AB-0983-4242-BC0A-3E65EDFD79C0}"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9B26EDE8-D3D5-4BF3-9871-C3DADF52A516}"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5837232-4C3A-4EA1-8993-61BA5E6D7A8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F68069A-3EF3-498D-9D19-97960D8848B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7577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881273A9-4ED0-4674-A549-F6DB3A0C95B0}" type="slidenum">
              <a:rPr lang="en-US"/>
              <a:pPr/>
              <a:t>‹#›</a:t>
            </a:fld>
            <a:endParaRPr lang="en-US"/>
          </a:p>
        </p:txBody>
      </p:sp>
      <p:grpSp>
        <p:nvGrpSpPr>
          <p:cNvPr id="75780" name="Group 4"/>
          <p:cNvGrpSpPr>
            <a:grpSpLocks/>
          </p:cNvGrpSpPr>
          <p:nvPr/>
        </p:nvGrpSpPr>
        <p:grpSpPr bwMode="auto">
          <a:xfrm>
            <a:off x="0" y="0"/>
            <a:ext cx="9144000" cy="546100"/>
            <a:chOff x="0" y="0"/>
            <a:chExt cx="5760" cy="344"/>
          </a:xfrm>
        </p:grpSpPr>
        <p:sp>
          <p:nvSpPr>
            <p:cNvPr id="7578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7578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7578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7578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578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7578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7579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9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Bellevue Planning Commission </a:t>
            </a:r>
          </a:p>
          <a:p>
            <a:pPr algn="r"/>
            <a:r>
              <a:rPr lang="en-US" sz="3200" dirty="0"/>
              <a:t>Threshold Review Public Hearings June 13, 2018</a:t>
            </a:r>
          </a:p>
          <a:p>
            <a:pPr algn="r"/>
            <a:r>
              <a:rPr lang="en-US" sz="2400" dirty="0"/>
              <a:t>Nicholas Matz AICP Terry Cullen AICP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City Dacha LLC</a:t>
            </a:r>
          </a:p>
          <a:p>
            <a:pPr algn="r"/>
            <a:r>
              <a:rPr lang="en-US" sz="3200" dirty="0"/>
              <a:t>Threshold Review Study Session</a:t>
            </a:r>
            <a:endParaRPr lang="en-US" sz="2400" dirty="0"/>
          </a:p>
        </p:txBody>
      </p:sp>
    </p:spTree>
    <p:extLst>
      <p:ext uri="{BB962C8B-B14F-4D97-AF65-F5344CB8AC3E}">
        <p14:creationId xmlns:p14="http://schemas.microsoft.com/office/powerpoint/2010/main" val="251269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600200"/>
          </a:xfrm>
        </p:spPr>
        <p:txBody>
          <a:bodyPr/>
          <a:lstStyle/>
          <a:p>
            <a:r>
              <a:rPr lang="en-US" sz="2400" dirty="0"/>
              <a:t>2018 Annual Comprehensive Plan Amendments</a:t>
            </a:r>
            <a:br>
              <a:rPr lang="en-US" sz="2400" dirty="0"/>
            </a:br>
            <a:r>
              <a:rPr lang="en-US" sz="2400" dirty="0"/>
              <a:t>Threshold Review and Geographic Scoping Public Hearing</a:t>
            </a:r>
            <a:br>
              <a:rPr lang="en-US" sz="2400" dirty="0"/>
            </a:br>
            <a:endParaRPr lang="en-US" sz="2800" dirty="0"/>
          </a:p>
        </p:txBody>
      </p:sp>
      <p:sp>
        <p:nvSpPr>
          <p:cNvPr id="3" name="Content Placeholder 2"/>
          <p:cNvSpPr>
            <a:spLocks noGrp="1"/>
          </p:cNvSpPr>
          <p:nvPr>
            <p:ph idx="1"/>
          </p:nvPr>
        </p:nvSpPr>
        <p:spPr>
          <a:xfrm>
            <a:off x="457200" y="1981200"/>
            <a:ext cx="8305800" cy="4343400"/>
          </a:xfrm>
        </p:spPr>
        <p:txBody>
          <a:bodyPr/>
          <a:lstStyle/>
          <a:p>
            <a:pPr>
              <a:spcBef>
                <a:spcPts val="600"/>
              </a:spcBef>
              <a:spcAft>
                <a:spcPts val="600"/>
              </a:spcAft>
            </a:pPr>
            <a:r>
              <a:rPr lang="en-US" sz="2400" b="1" dirty="0">
                <a:latin typeface="Calibri" panose="020F0502020204030204" pitchFamily="34" charset="0"/>
                <a:cs typeface="Calibri" panose="020F0502020204030204" pitchFamily="34" charset="0"/>
              </a:rPr>
              <a:t>Single-family Low-density (SF-L) </a:t>
            </a:r>
            <a:r>
              <a:rPr lang="en-US" sz="2400" dirty="0">
                <a:latin typeface="Calibri" panose="020F0502020204030204" pitchFamily="34" charset="0"/>
                <a:cs typeface="Calibri" panose="020F0502020204030204" pitchFamily="34" charset="0"/>
              </a:rPr>
              <a:t>— A residential land use designation allowing up to 1.8 dwelling units per acre. </a:t>
            </a:r>
          </a:p>
          <a:p>
            <a:pPr marL="0" indent="0">
              <a:spcBef>
                <a:spcPts val="600"/>
              </a:spcBef>
              <a:spcAft>
                <a:spcPts val="600"/>
              </a:spcAft>
              <a:buNone/>
            </a:pPr>
            <a:r>
              <a:rPr lang="en-US" sz="2400" dirty="0">
                <a:latin typeface="Calibri" panose="020F0502020204030204" pitchFamily="34" charset="0"/>
                <a:cs typeface="Calibri" panose="020F0502020204030204" pitchFamily="34" charset="0"/>
              </a:rPr>
              <a:t>     </a:t>
            </a:r>
            <a:r>
              <a:rPr lang="en-US" sz="2200" i="1" dirty="0">
                <a:latin typeface="Calibri" panose="020F0502020204030204" pitchFamily="34" charset="0"/>
                <a:cs typeface="Calibri" panose="020F0502020204030204" pitchFamily="34" charset="0"/>
              </a:rPr>
              <a:t>Minimum lot size R-1 zone = 35,000 s.f.</a:t>
            </a:r>
          </a:p>
          <a:p>
            <a:pPr>
              <a:spcBef>
                <a:spcPts val="600"/>
              </a:spcBef>
              <a:spcAft>
                <a:spcPts val="600"/>
              </a:spcAft>
            </a:pPr>
            <a:r>
              <a:rPr lang="en-US" sz="2400" b="1" dirty="0">
                <a:latin typeface="Calibri" panose="020F0502020204030204" pitchFamily="34" charset="0"/>
                <a:cs typeface="Calibri" panose="020F0502020204030204" pitchFamily="34" charset="0"/>
              </a:rPr>
              <a:t>Public Facilities (PF) </a:t>
            </a:r>
            <a:r>
              <a:rPr lang="en-US" sz="2400" dirty="0">
                <a:latin typeface="Calibri" panose="020F0502020204030204" pitchFamily="34" charset="0"/>
                <a:cs typeface="Calibri" panose="020F0502020204030204" pitchFamily="34" charset="0"/>
              </a:rPr>
              <a:t>— A land use designation suffix that recognizes use by public facilities that serve the general public or provide public benefit, such as…park and recreational facilities…Public facilities are fixed assets.</a:t>
            </a:r>
          </a:p>
          <a:p>
            <a:pPr>
              <a:spcBef>
                <a:spcPts val="600"/>
              </a:spcBef>
              <a:spcAft>
                <a:spcPts val="600"/>
              </a:spcAft>
            </a:pPr>
            <a:r>
              <a:rPr lang="en-US" sz="2400" b="1" dirty="0">
                <a:latin typeface="Calibri" panose="020F0502020204030204" pitchFamily="34" charset="0"/>
                <a:cs typeface="Calibri" panose="020F0502020204030204" pitchFamily="34" charset="0"/>
              </a:rPr>
              <a:t>Multifamily Medium-density (MF-M) </a:t>
            </a:r>
            <a:r>
              <a:rPr lang="en-US" sz="2400" dirty="0">
                <a:latin typeface="Calibri" panose="020F0502020204030204" pitchFamily="34" charset="0"/>
                <a:cs typeface="Calibri" panose="020F0502020204030204" pitchFamily="34" charset="0"/>
              </a:rPr>
              <a:t>— A residential land use designation allowing from 11 to 20 dwelling units per acre.</a:t>
            </a:r>
          </a:p>
          <a:p>
            <a:pPr marL="0" indent="0">
              <a:spcBef>
                <a:spcPts val="600"/>
              </a:spcBef>
              <a:spcAft>
                <a:spcPts val="600"/>
              </a:spcAft>
              <a:buNone/>
            </a:pPr>
            <a:r>
              <a:rPr lang="en-US" sz="2400" dirty="0">
                <a:latin typeface="Calibri" panose="020F0502020204030204" pitchFamily="34" charset="0"/>
                <a:cs typeface="Calibri" panose="020F0502020204030204" pitchFamily="34" charset="0"/>
              </a:rPr>
              <a:t>     </a:t>
            </a:r>
            <a:r>
              <a:rPr lang="en-US" sz="2200" i="1" dirty="0">
                <a:latin typeface="Calibri" panose="020F0502020204030204" pitchFamily="34" charset="0"/>
                <a:cs typeface="Calibri" panose="020F0502020204030204" pitchFamily="34" charset="0"/>
              </a:rPr>
              <a:t>Minimum lot size R-20 zone = 8,500 s.f.</a:t>
            </a:r>
          </a:p>
          <a:p>
            <a:pPr marL="0" indent="0">
              <a:spcBef>
                <a:spcPts val="600"/>
              </a:spcBef>
              <a:spcAft>
                <a:spcPts val="600"/>
              </a:spcAft>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846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Bellevue Nursery</a:t>
            </a:r>
          </a:p>
          <a:p>
            <a:pPr algn="r"/>
            <a:r>
              <a:rPr lang="en-US" sz="3200" dirty="0"/>
              <a:t>Threshold Review Public Hearing</a:t>
            </a:r>
            <a:endParaRPr lang="en-US" sz="2400" dirty="0"/>
          </a:p>
        </p:txBody>
      </p:sp>
    </p:spTree>
    <p:extLst>
      <p:ext uri="{BB962C8B-B14F-4D97-AF65-F5344CB8AC3E}">
        <p14:creationId xmlns:p14="http://schemas.microsoft.com/office/powerpoint/2010/main" val="178003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94AF1B-82FC-48DA-9469-50291F026AB3}"/>
              </a:ext>
            </a:extLst>
          </p:cNvPr>
          <p:cNvPicPr>
            <a:picLocks noChangeAspect="1"/>
          </p:cNvPicPr>
          <p:nvPr/>
        </p:nvPicPr>
        <p:blipFill>
          <a:blip r:embed="rId3"/>
          <a:stretch>
            <a:fillRect/>
          </a:stretch>
        </p:blipFill>
        <p:spPr>
          <a:xfrm>
            <a:off x="698690" y="435516"/>
            <a:ext cx="7746619" cy="5986967"/>
          </a:xfrm>
          <a:prstGeom prst="rect">
            <a:avLst/>
          </a:prstGeom>
        </p:spPr>
      </p:pic>
    </p:spTree>
    <p:extLst>
      <p:ext uri="{BB962C8B-B14F-4D97-AF65-F5344CB8AC3E}">
        <p14:creationId xmlns:p14="http://schemas.microsoft.com/office/powerpoint/2010/main" val="386662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E8E07F-2882-4617-98D4-6B3074965506}"/>
              </a:ext>
            </a:extLst>
          </p:cNvPr>
          <p:cNvPicPr>
            <a:picLocks noChangeAspect="1"/>
          </p:cNvPicPr>
          <p:nvPr/>
        </p:nvPicPr>
        <p:blipFill>
          <a:blip r:embed="rId3"/>
          <a:stretch>
            <a:fillRect/>
          </a:stretch>
        </p:blipFill>
        <p:spPr>
          <a:xfrm>
            <a:off x="990600" y="152400"/>
            <a:ext cx="7315200" cy="5396724"/>
          </a:xfrm>
          <a:prstGeom prst="rect">
            <a:avLst/>
          </a:prstGeom>
        </p:spPr>
      </p:pic>
      <p:pic>
        <p:nvPicPr>
          <p:cNvPr id="2" name="Picture 1">
            <a:extLst>
              <a:ext uri="{FF2B5EF4-FFF2-40B4-BE49-F238E27FC236}">
                <a16:creationId xmlns:a16="http://schemas.microsoft.com/office/drawing/2014/main" id="{356EAB05-794A-43A9-9F61-1FDE4DE5F043}"/>
              </a:ext>
            </a:extLst>
          </p:cNvPr>
          <p:cNvPicPr>
            <a:picLocks noChangeAspect="1"/>
          </p:cNvPicPr>
          <p:nvPr/>
        </p:nvPicPr>
        <p:blipFill rotWithShape="1">
          <a:blip r:embed="rId4"/>
          <a:srcRect l="2083" t="2887" r="2108" b="4733"/>
          <a:stretch/>
        </p:blipFill>
        <p:spPr>
          <a:xfrm>
            <a:off x="1981200" y="2209800"/>
            <a:ext cx="7010400" cy="4876800"/>
          </a:xfrm>
          <a:prstGeom prst="rect">
            <a:avLst/>
          </a:prstGeom>
        </p:spPr>
      </p:pic>
    </p:spTree>
    <p:extLst>
      <p:ext uri="{BB962C8B-B14F-4D97-AF65-F5344CB8AC3E}">
        <p14:creationId xmlns:p14="http://schemas.microsoft.com/office/powerpoint/2010/main" val="40329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609600"/>
            <a:ext cx="8534400" cy="808038"/>
          </a:xfrm>
          <a:prstGeom prst="rect">
            <a:avLst/>
          </a:prstGeom>
        </p:spPr>
        <p:txBody>
          <a:bodyPr/>
          <a:lst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r"/>
            <a:r>
              <a:rPr lang="en-US" sz="2800" kern="0" dirty="0"/>
              <a:t>  </a:t>
            </a:r>
          </a:p>
        </p:txBody>
      </p:sp>
      <p:sp>
        <p:nvSpPr>
          <p:cNvPr id="4" name="Content Placeholder 8"/>
          <p:cNvSpPr txBox="1">
            <a:spLocks/>
          </p:cNvSpPr>
          <p:nvPr/>
        </p:nvSpPr>
        <p:spPr>
          <a:xfrm>
            <a:off x="228600" y="4554538"/>
            <a:ext cx="8677275" cy="1998662"/>
          </a:xfrm>
          <a:prstGeom prst="rect">
            <a:avLst/>
          </a:prstGeom>
        </p:spPr>
        <p:txBody>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r>
              <a:rPr lang="en-US" sz="1600" dirty="0"/>
              <a:t>Addresses significantly changed conditions since the last time the pertinent Comprehensive Plan map or text was amended: unanticipated consequences of a residential land use designation directing redevelopment, that conflicts with reality of the  site’s extremely long-tenured use for commercial purposes.</a:t>
            </a:r>
          </a:p>
          <a:p>
            <a:r>
              <a:rPr lang="en-US" sz="1600" dirty="0"/>
              <a:t>The nonconforming designation prevents the site from sustaining its community role. </a:t>
            </a:r>
          </a:p>
          <a:p>
            <a:r>
              <a:rPr lang="en-US" sz="1600" dirty="0"/>
              <a:t>The nursery is a business that is an anchor of the local community. It’s role as a “third place” is in conflict with the Plan designation for the site as residential.</a:t>
            </a:r>
          </a:p>
        </p:txBody>
      </p:sp>
      <p:sp>
        <p:nvSpPr>
          <p:cNvPr id="2" name="Title 1"/>
          <p:cNvSpPr>
            <a:spLocks noGrp="1"/>
          </p:cNvSpPr>
          <p:nvPr>
            <p:ph type="title"/>
          </p:nvPr>
        </p:nvSpPr>
        <p:spPr/>
        <p:txBody>
          <a:bodyPr/>
          <a:lstStyle/>
          <a:p>
            <a:pPr algn="r"/>
            <a:r>
              <a:rPr lang="en-US" sz="3200" dirty="0"/>
              <a:t>Bellevue Nursery</a:t>
            </a:r>
          </a:p>
        </p:txBody>
      </p:sp>
      <p:sp>
        <p:nvSpPr>
          <p:cNvPr id="6" name="Content Placeholder 5"/>
          <p:cNvSpPr>
            <a:spLocks noGrp="1"/>
          </p:cNvSpPr>
          <p:nvPr>
            <p:ph sz="half" idx="2"/>
          </p:nvPr>
        </p:nvSpPr>
        <p:spPr>
          <a:xfrm>
            <a:off x="4876799" y="1981200"/>
            <a:ext cx="4029076" cy="1371600"/>
          </a:xfrm>
        </p:spPr>
        <p:txBody>
          <a:bodyPr/>
          <a:lstStyle/>
          <a:p>
            <a:pPr marL="0" indent="0">
              <a:buNone/>
            </a:pPr>
            <a:r>
              <a:rPr lang="en-US" dirty="0"/>
              <a:t>Staff Recommendation</a:t>
            </a:r>
          </a:p>
          <a:p>
            <a:r>
              <a:rPr lang="en-US" sz="2000" dirty="0"/>
              <a:t>Meets Threshold Review</a:t>
            </a:r>
          </a:p>
          <a:p>
            <a:r>
              <a:rPr lang="en-US" sz="2000" dirty="0"/>
              <a:t>Include in Work Program</a:t>
            </a:r>
          </a:p>
        </p:txBody>
      </p:sp>
      <p:pic>
        <p:nvPicPr>
          <p:cNvPr id="5" name="Picture 4">
            <a:extLst>
              <a:ext uri="{FF2B5EF4-FFF2-40B4-BE49-F238E27FC236}">
                <a16:creationId xmlns:a16="http://schemas.microsoft.com/office/drawing/2014/main" id="{1C307223-041B-4422-A6E9-BC400F6203EB}"/>
              </a:ext>
            </a:extLst>
          </p:cNvPr>
          <p:cNvPicPr>
            <a:picLocks noChangeAspect="1"/>
          </p:cNvPicPr>
          <p:nvPr/>
        </p:nvPicPr>
        <p:blipFill>
          <a:blip r:embed="rId3"/>
          <a:stretch>
            <a:fillRect/>
          </a:stretch>
        </p:blipFill>
        <p:spPr>
          <a:xfrm>
            <a:off x="546291" y="914329"/>
            <a:ext cx="4178109" cy="3229047"/>
          </a:xfrm>
          <a:prstGeom prst="rect">
            <a:avLst/>
          </a:prstGeom>
        </p:spPr>
      </p:pic>
    </p:spTree>
    <p:extLst>
      <p:ext uri="{BB962C8B-B14F-4D97-AF65-F5344CB8AC3E}">
        <p14:creationId xmlns:p14="http://schemas.microsoft.com/office/powerpoint/2010/main" val="8121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905883-6D0F-48BD-8E25-45DA8EB4FCAE}"/>
              </a:ext>
            </a:extLst>
          </p:cNvPr>
          <p:cNvPicPr>
            <a:picLocks noChangeAspect="1"/>
          </p:cNvPicPr>
          <p:nvPr/>
        </p:nvPicPr>
        <p:blipFill>
          <a:blip r:embed="rId3"/>
          <a:stretch>
            <a:fillRect/>
          </a:stretch>
        </p:blipFill>
        <p:spPr>
          <a:xfrm>
            <a:off x="454471" y="518533"/>
            <a:ext cx="8235057" cy="5820934"/>
          </a:xfrm>
          <a:prstGeom prst="rect">
            <a:avLst/>
          </a:prstGeom>
        </p:spPr>
      </p:pic>
    </p:spTree>
    <p:extLst>
      <p:ext uri="{BB962C8B-B14F-4D97-AF65-F5344CB8AC3E}">
        <p14:creationId xmlns:p14="http://schemas.microsoft.com/office/powerpoint/2010/main" val="354574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600200"/>
          </a:xfrm>
        </p:spPr>
        <p:txBody>
          <a:bodyPr/>
          <a:lstStyle/>
          <a:p>
            <a:r>
              <a:rPr lang="en-US" sz="2400" dirty="0"/>
              <a:t>2018 Annual Comprehensive Plan Amendments</a:t>
            </a:r>
            <a:br>
              <a:rPr lang="en-US" sz="2400" dirty="0"/>
            </a:br>
            <a:r>
              <a:rPr lang="en-US" sz="2400" dirty="0"/>
              <a:t>Threshold Review and Geographic Scoping Public Hearing</a:t>
            </a:r>
            <a:br>
              <a:rPr lang="en-US" sz="1800" dirty="0"/>
            </a:br>
            <a:br>
              <a:rPr lang="en-US" sz="1800" dirty="0"/>
            </a:br>
            <a:r>
              <a:rPr lang="en-US" sz="2800" dirty="0"/>
              <a:t>Public Comment</a:t>
            </a:r>
          </a:p>
        </p:txBody>
      </p:sp>
      <p:sp>
        <p:nvSpPr>
          <p:cNvPr id="3" name="Content Placeholder 2"/>
          <p:cNvSpPr>
            <a:spLocks noGrp="1"/>
          </p:cNvSpPr>
          <p:nvPr>
            <p:ph idx="1"/>
          </p:nvPr>
        </p:nvSpPr>
        <p:spPr>
          <a:xfrm>
            <a:off x="457200" y="1981200"/>
            <a:ext cx="7848600" cy="3886200"/>
          </a:xfrm>
        </p:spPr>
        <p:txBody>
          <a:bodyPr/>
          <a:lstStyle/>
          <a:p>
            <a:endParaRPr lang="en-US" sz="1800" dirty="0"/>
          </a:p>
          <a:p>
            <a:r>
              <a:rPr lang="en-US" sz="2400" dirty="0"/>
              <a:t>Four comments or inquiries from four parties of interest received.</a:t>
            </a:r>
          </a:p>
          <a:p>
            <a:r>
              <a:rPr lang="en-US" sz="2400" dirty="0"/>
              <a:t>Themes:</a:t>
            </a:r>
          </a:p>
          <a:p>
            <a:pPr lvl="1"/>
            <a:r>
              <a:rPr lang="en-US" sz="2400" dirty="0"/>
              <a:t>Specific objections that 1) the application did not address significantly changed conditions and 2) nothing has changed for the site and business as long as it has been there.</a:t>
            </a:r>
          </a:p>
        </p:txBody>
      </p:sp>
    </p:spTree>
    <p:extLst>
      <p:ext uri="{BB962C8B-B14F-4D97-AF65-F5344CB8AC3E}">
        <p14:creationId xmlns:p14="http://schemas.microsoft.com/office/powerpoint/2010/main" val="286375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Bellevue Nursery</a:t>
            </a:r>
          </a:p>
          <a:p>
            <a:pPr algn="r"/>
            <a:r>
              <a:rPr lang="en-US" sz="3200" dirty="0"/>
              <a:t>Threshold Review Study Session</a:t>
            </a:r>
            <a:endParaRPr lang="en-US" sz="2400" dirty="0"/>
          </a:p>
        </p:txBody>
      </p:sp>
    </p:spTree>
    <p:extLst>
      <p:ext uri="{BB962C8B-B14F-4D97-AF65-F5344CB8AC3E}">
        <p14:creationId xmlns:p14="http://schemas.microsoft.com/office/powerpoint/2010/main" val="198399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600200"/>
          </a:xfrm>
        </p:spPr>
        <p:txBody>
          <a:bodyPr/>
          <a:lstStyle/>
          <a:p>
            <a:r>
              <a:rPr lang="en-US" sz="2400" dirty="0"/>
              <a:t>2018 Annual Comprehensive Plan Amendments</a:t>
            </a:r>
            <a:br>
              <a:rPr lang="en-US" sz="2400" dirty="0"/>
            </a:br>
            <a:r>
              <a:rPr lang="en-US" sz="2400" dirty="0"/>
              <a:t>Threshold Review and Geographic Scoping Public Hearing</a:t>
            </a:r>
            <a:br>
              <a:rPr lang="en-US" sz="2400" dirty="0"/>
            </a:br>
            <a:endParaRPr lang="en-US" sz="2800" dirty="0"/>
          </a:p>
        </p:txBody>
      </p:sp>
      <p:sp>
        <p:nvSpPr>
          <p:cNvPr id="3" name="Content Placeholder 2"/>
          <p:cNvSpPr>
            <a:spLocks noGrp="1"/>
          </p:cNvSpPr>
          <p:nvPr>
            <p:ph idx="1"/>
          </p:nvPr>
        </p:nvSpPr>
        <p:spPr>
          <a:xfrm>
            <a:off x="457200" y="1981200"/>
            <a:ext cx="8305800" cy="4191000"/>
          </a:xfrm>
        </p:spPr>
        <p:txBody>
          <a:bodyPr/>
          <a:lstStyle/>
          <a:p>
            <a:r>
              <a:rPr lang="en-US" sz="2400" b="1" dirty="0">
                <a:latin typeface="Calibri" panose="020F0502020204030204" pitchFamily="34" charset="0"/>
                <a:cs typeface="Calibri" panose="020F0502020204030204" pitchFamily="34" charset="0"/>
              </a:rPr>
              <a:t>Single-family High-density (SF-H) </a:t>
            </a:r>
            <a:r>
              <a:rPr lang="en-US" sz="2400" dirty="0">
                <a:latin typeface="Calibri" panose="020F0502020204030204" pitchFamily="34" charset="0"/>
                <a:cs typeface="Calibri" panose="020F0502020204030204" pitchFamily="34" charset="0"/>
              </a:rPr>
              <a:t>— A residential land use designation allowing up to 5 dwelling units per acre. </a:t>
            </a:r>
          </a:p>
          <a:p>
            <a:pPr marL="0" indent="0">
              <a:buNone/>
            </a:pPr>
            <a:r>
              <a:rPr lang="en-US" sz="2400" dirty="0">
                <a:latin typeface="Calibri" panose="020F0502020204030204" pitchFamily="34" charset="0"/>
                <a:cs typeface="Calibri" panose="020F0502020204030204" pitchFamily="34" charset="0"/>
              </a:rPr>
              <a:t>     </a:t>
            </a:r>
            <a:r>
              <a:rPr lang="en-US" sz="2200" i="1" dirty="0">
                <a:latin typeface="Calibri" panose="020F0502020204030204" pitchFamily="34" charset="0"/>
                <a:cs typeface="Calibri" panose="020F0502020204030204" pitchFamily="34" charset="0"/>
              </a:rPr>
              <a:t>Minimum lot size R-4 zone = 8,500 s.f.</a:t>
            </a:r>
          </a:p>
          <a:p>
            <a:pPr marL="0" indent="0">
              <a:buNone/>
            </a:pPr>
            <a:endParaRPr lang="en-US" sz="800" i="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Neighborhood Business (NB) </a:t>
            </a:r>
            <a:r>
              <a:rPr lang="en-US" sz="2400" dirty="0">
                <a:latin typeface="Calibri" panose="020F0502020204030204" pitchFamily="34" charset="0"/>
                <a:cs typeface="Calibri" panose="020F0502020204030204" pitchFamily="34" charset="0"/>
              </a:rPr>
              <a:t>— A retail land use designation that provides for the sale of convenience goods and personal services for the day-to-day needs of the immediate neighborhood. These sites may also accommodate a limited amount of…office… provided the office use does not interfere with the site’s primary neighborhood serving function. </a:t>
            </a:r>
          </a:p>
          <a:p>
            <a:pPr marL="0" indent="0">
              <a:buNone/>
            </a:pPr>
            <a:r>
              <a:rPr lang="en-US" sz="2200" i="1" dirty="0">
                <a:latin typeface="Calibri" panose="020F0502020204030204" pitchFamily="34" charset="0"/>
                <a:cs typeface="Calibri" panose="020F0502020204030204" pitchFamily="34" charset="0"/>
              </a:rPr>
              <a:t>     Minimum lot size = no minimum</a:t>
            </a:r>
          </a:p>
        </p:txBody>
      </p:sp>
    </p:spTree>
    <p:extLst>
      <p:ext uri="{BB962C8B-B14F-4D97-AF65-F5344CB8AC3E}">
        <p14:creationId xmlns:p14="http://schemas.microsoft.com/office/powerpoint/2010/main" val="152721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990600"/>
          </a:xfrm>
        </p:spPr>
        <p:txBody>
          <a:bodyPr/>
          <a:lstStyle/>
          <a:p>
            <a:r>
              <a:rPr lang="en-US" sz="2400" dirty="0"/>
              <a:t>2018 Annual Comprehensive Plan Amendments</a:t>
            </a:r>
            <a:br>
              <a:rPr lang="en-US" sz="2400" dirty="0"/>
            </a:br>
            <a:r>
              <a:rPr lang="en-US" sz="2400" dirty="0"/>
              <a:t>Threshold Review and Geographic Scoping Public Hearing</a:t>
            </a:r>
            <a:endParaRPr lang="en-US" sz="2000" dirty="0"/>
          </a:p>
        </p:txBody>
      </p:sp>
      <p:sp>
        <p:nvSpPr>
          <p:cNvPr id="3" name="Content Placeholder 2"/>
          <p:cNvSpPr>
            <a:spLocks noGrp="1"/>
          </p:cNvSpPr>
          <p:nvPr>
            <p:ph idx="1"/>
          </p:nvPr>
        </p:nvSpPr>
        <p:spPr>
          <a:xfrm>
            <a:off x="381000" y="1600200"/>
            <a:ext cx="8534400" cy="4800600"/>
          </a:xfrm>
        </p:spPr>
        <p:txBody>
          <a:bodyPr/>
          <a:lstStyle/>
          <a:p>
            <a:pPr marL="0" indent="0">
              <a:buNone/>
            </a:pPr>
            <a:r>
              <a:rPr lang="en-US" sz="2000" i="1" dirty="0">
                <a:solidFill>
                  <a:srgbClr val="000000"/>
                </a:solidFill>
              </a:rPr>
              <a:t>The Comprehensive Plan is Bellevue’s foundational policy document…an amendment to the Plan is a mechanism by which the City may modify its land use, development or growth policies.</a:t>
            </a:r>
          </a:p>
          <a:p>
            <a:pPr marL="0" indent="0" algn="r">
              <a:buNone/>
            </a:pPr>
            <a:r>
              <a:rPr lang="en-US" sz="2000" i="1" dirty="0">
                <a:solidFill>
                  <a:srgbClr val="000000"/>
                </a:solidFill>
              </a:rPr>
              <a:t>Land Use Code (LUC) 20.30I.120 – Purpose</a:t>
            </a:r>
          </a:p>
          <a:p>
            <a:pPr marL="0" indent="0" algn="r">
              <a:buNone/>
            </a:pPr>
            <a:endParaRPr lang="en-US" sz="800" dirty="0">
              <a:solidFill>
                <a:srgbClr val="000000"/>
              </a:solidFill>
            </a:endParaRPr>
          </a:p>
          <a:p>
            <a:pPr marL="0" indent="0">
              <a:spcAft>
                <a:spcPts val="600"/>
              </a:spcAft>
              <a:buNone/>
            </a:pPr>
            <a:r>
              <a:rPr lang="en-US" sz="2400" dirty="0">
                <a:solidFill>
                  <a:srgbClr val="000000"/>
                </a:solidFill>
              </a:rPr>
              <a:t>Overview of the review process</a:t>
            </a:r>
            <a:r>
              <a:rPr lang="en-US" sz="2400" dirty="0"/>
              <a:t>:</a:t>
            </a:r>
          </a:p>
          <a:p>
            <a:pPr>
              <a:spcAft>
                <a:spcPts val="600"/>
              </a:spcAft>
            </a:pPr>
            <a:r>
              <a:rPr lang="en-US" sz="2400" dirty="0"/>
              <a:t>Limited to an annual process under GMA</a:t>
            </a:r>
          </a:p>
          <a:p>
            <a:pPr>
              <a:spcAft>
                <a:spcPts val="0"/>
              </a:spcAft>
            </a:pPr>
            <a:r>
              <a:rPr lang="en-US" sz="2400" dirty="0"/>
              <a:t>Threshold Review recommendations = </a:t>
            </a:r>
          </a:p>
          <a:p>
            <a:pPr marL="457200" lvl="1" indent="0">
              <a:spcAft>
                <a:spcPts val="600"/>
              </a:spcAft>
              <a:buNone/>
            </a:pPr>
            <a:r>
              <a:rPr lang="en-US" sz="2000" dirty="0"/>
              <a:t>		</a:t>
            </a:r>
            <a:r>
              <a:rPr lang="en-US" sz="2400" dirty="0"/>
              <a:t>proposed annual work program</a:t>
            </a:r>
          </a:p>
          <a:p>
            <a:pPr>
              <a:spcAft>
                <a:spcPts val="600"/>
              </a:spcAft>
            </a:pPr>
            <a:r>
              <a:rPr lang="en-US" sz="2400" dirty="0"/>
              <a:t>Annual work program established when City Council acts on Planning Commission recommendations (July)</a:t>
            </a:r>
          </a:p>
        </p:txBody>
      </p:sp>
    </p:spTree>
    <p:extLst>
      <p:ext uri="{BB962C8B-B14F-4D97-AF65-F5344CB8AC3E}">
        <p14:creationId xmlns:p14="http://schemas.microsoft.com/office/powerpoint/2010/main" val="16461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Red Town</a:t>
            </a:r>
          </a:p>
          <a:p>
            <a:pPr algn="r"/>
            <a:r>
              <a:rPr lang="en-US" sz="3200" dirty="0"/>
              <a:t>Threshold Review Public Hearing</a:t>
            </a:r>
            <a:endParaRPr lang="en-US" sz="2400" dirty="0"/>
          </a:p>
        </p:txBody>
      </p:sp>
    </p:spTree>
    <p:extLst>
      <p:ext uri="{BB962C8B-B14F-4D97-AF65-F5344CB8AC3E}">
        <p14:creationId xmlns:p14="http://schemas.microsoft.com/office/powerpoint/2010/main" val="16834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9FF9A9-380D-4A56-9BEC-E4228E57AABF}"/>
              </a:ext>
            </a:extLst>
          </p:cNvPr>
          <p:cNvPicPr>
            <a:picLocks noChangeAspect="1"/>
          </p:cNvPicPr>
          <p:nvPr/>
        </p:nvPicPr>
        <p:blipFill>
          <a:blip r:embed="rId3"/>
          <a:stretch>
            <a:fillRect/>
          </a:stretch>
        </p:blipFill>
        <p:spPr>
          <a:xfrm>
            <a:off x="698690" y="435516"/>
            <a:ext cx="7746619" cy="5986967"/>
          </a:xfrm>
          <a:prstGeom prst="rect">
            <a:avLst/>
          </a:prstGeom>
        </p:spPr>
      </p:pic>
    </p:spTree>
    <p:extLst>
      <p:ext uri="{BB962C8B-B14F-4D97-AF65-F5344CB8AC3E}">
        <p14:creationId xmlns:p14="http://schemas.microsoft.com/office/powerpoint/2010/main" val="3388209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C901A-A8BF-47F7-B19B-277EB9773638}"/>
              </a:ext>
            </a:extLst>
          </p:cNvPr>
          <p:cNvPicPr>
            <a:picLocks noChangeAspect="1"/>
          </p:cNvPicPr>
          <p:nvPr/>
        </p:nvPicPr>
        <p:blipFill>
          <a:blip r:embed="rId3"/>
          <a:stretch>
            <a:fillRect/>
          </a:stretch>
        </p:blipFill>
        <p:spPr>
          <a:xfrm>
            <a:off x="698690" y="435516"/>
            <a:ext cx="7746619" cy="5986967"/>
          </a:xfrm>
          <a:prstGeom prst="rect">
            <a:avLst/>
          </a:prstGeom>
        </p:spPr>
      </p:pic>
    </p:spTree>
    <p:extLst>
      <p:ext uri="{BB962C8B-B14F-4D97-AF65-F5344CB8AC3E}">
        <p14:creationId xmlns:p14="http://schemas.microsoft.com/office/powerpoint/2010/main" val="179213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609600"/>
            <a:ext cx="8534400" cy="808038"/>
          </a:xfrm>
          <a:prstGeom prst="rect">
            <a:avLst/>
          </a:prstGeom>
        </p:spPr>
        <p:txBody>
          <a:bodyPr/>
          <a:lst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r"/>
            <a:r>
              <a:rPr lang="en-US" sz="2800" kern="0" dirty="0"/>
              <a:t>  </a:t>
            </a:r>
          </a:p>
        </p:txBody>
      </p:sp>
      <p:sp>
        <p:nvSpPr>
          <p:cNvPr id="4" name="Content Placeholder 8"/>
          <p:cNvSpPr txBox="1">
            <a:spLocks/>
          </p:cNvSpPr>
          <p:nvPr/>
        </p:nvSpPr>
        <p:spPr>
          <a:xfrm>
            <a:off x="228600" y="4554538"/>
            <a:ext cx="8677275" cy="1998662"/>
          </a:xfrm>
          <a:prstGeom prst="rect">
            <a:avLst/>
          </a:prstGeom>
        </p:spPr>
        <p:txBody>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r>
              <a:rPr lang="en-US" sz="1600" dirty="0"/>
              <a:t>Addresses significantly changed conditions on the subject property or its surrounding area: implications needing addressed for the Plan to function as an integrated whole.</a:t>
            </a:r>
          </a:p>
          <a:p>
            <a:r>
              <a:rPr lang="en-US" sz="1600" dirty="0"/>
              <a:t>Lakemont-area neighborhoods built out at densities supporting the infrastructure intended for these levels of urban development. Policy focusing on this relationship is implemented on surrounding sites only--a significantly changed condition for the Red Town site. </a:t>
            </a:r>
          </a:p>
          <a:p>
            <a:r>
              <a:rPr lang="en-US" sz="1600" dirty="0"/>
              <a:t>The site is essentially overlooked, with land at a potential density that cannot take advantage of this relationship.</a:t>
            </a:r>
          </a:p>
        </p:txBody>
      </p:sp>
      <p:sp>
        <p:nvSpPr>
          <p:cNvPr id="2" name="Title 1"/>
          <p:cNvSpPr>
            <a:spLocks noGrp="1"/>
          </p:cNvSpPr>
          <p:nvPr>
            <p:ph type="title"/>
          </p:nvPr>
        </p:nvSpPr>
        <p:spPr/>
        <p:txBody>
          <a:bodyPr/>
          <a:lstStyle/>
          <a:p>
            <a:pPr algn="r"/>
            <a:r>
              <a:rPr lang="en-US" sz="3200" dirty="0"/>
              <a:t>Red Town</a:t>
            </a:r>
          </a:p>
        </p:txBody>
      </p:sp>
      <p:sp>
        <p:nvSpPr>
          <p:cNvPr id="6" name="Content Placeholder 5"/>
          <p:cNvSpPr>
            <a:spLocks noGrp="1"/>
          </p:cNvSpPr>
          <p:nvPr>
            <p:ph sz="half" idx="2"/>
          </p:nvPr>
        </p:nvSpPr>
        <p:spPr>
          <a:xfrm>
            <a:off x="4876799" y="1981200"/>
            <a:ext cx="4029076" cy="1371600"/>
          </a:xfrm>
        </p:spPr>
        <p:txBody>
          <a:bodyPr/>
          <a:lstStyle/>
          <a:p>
            <a:pPr marL="0" indent="0">
              <a:buNone/>
            </a:pPr>
            <a:r>
              <a:rPr lang="en-US" dirty="0"/>
              <a:t>Staff Recommendation</a:t>
            </a:r>
          </a:p>
          <a:p>
            <a:r>
              <a:rPr lang="en-US" sz="2000" dirty="0"/>
              <a:t>Meets Threshold Review</a:t>
            </a:r>
          </a:p>
          <a:p>
            <a:r>
              <a:rPr lang="en-US" sz="2000" dirty="0"/>
              <a:t>Include in Work Program</a:t>
            </a:r>
          </a:p>
        </p:txBody>
      </p:sp>
      <p:pic>
        <p:nvPicPr>
          <p:cNvPr id="5" name="Picture 4">
            <a:extLst>
              <a:ext uri="{FF2B5EF4-FFF2-40B4-BE49-F238E27FC236}">
                <a16:creationId xmlns:a16="http://schemas.microsoft.com/office/drawing/2014/main" id="{664C9052-B154-4FBE-B56B-A6E2CE610310}"/>
              </a:ext>
            </a:extLst>
          </p:cNvPr>
          <p:cNvPicPr>
            <a:picLocks noChangeAspect="1"/>
          </p:cNvPicPr>
          <p:nvPr/>
        </p:nvPicPr>
        <p:blipFill>
          <a:blip r:embed="rId3"/>
          <a:stretch>
            <a:fillRect/>
          </a:stretch>
        </p:blipFill>
        <p:spPr>
          <a:xfrm>
            <a:off x="535748" y="938943"/>
            <a:ext cx="4348671" cy="3360866"/>
          </a:xfrm>
          <a:prstGeom prst="rect">
            <a:avLst/>
          </a:prstGeom>
        </p:spPr>
      </p:pic>
    </p:spTree>
    <p:extLst>
      <p:ext uri="{BB962C8B-B14F-4D97-AF65-F5344CB8AC3E}">
        <p14:creationId xmlns:p14="http://schemas.microsoft.com/office/powerpoint/2010/main" val="133251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600200"/>
          </a:xfrm>
        </p:spPr>
        <p:txBody>
          <a:bodyPr/>
          <a:lstStyle/>
          <a:p>
            <a:r>
              <a:rPr lang="en-US" sz="2400" dirty="0"/>
              <a:t>2018 Annual Comprehensive Plan Amendments</a:t>
            </a:r>
            <a:br>
              <a:rPr lang="en-US" sz="2400" dirty="0"/>
            </a:br>
            <a:r>
              <a:rPr lang="en-US" sz="2400" dirty="0"/>
              <a:t>Threshold Review and Geographic Scoping Public Hearing</a:t>
            </a:r>
            <a:br>
              <a:rPr lang="en-US" sz="1800" dirty="0"/>
            </a:br>
            <a:br>
              <a:rPr lang="en-US" sz="1800" dirty="0"/>
            </a:br>
            <a:r>
              <a:rPr lang="en-US" sz="2800" dirty="0"/>
              <a:t>Public Comment</a:t>
            </a:r>
          </a:p>
        </p:txBody>
      </p:sp>
      <p:sp>
        <p:nvSpPr>
          <p:cNvPr id="3" name="Content Placeholder 2"/>
          <p:cNvSpPr>
            <a:spLocks noGrp="1"/>
          </p:cNvSpPr>
          <p:nvPr>
            <p:ph idx="1"/>
          </p:nvPr>
        </p:nvSpPr>
        <p:spPr>
          <a:xfrm>
            <a:off x="457200" y="1981200"/>
            <a:ext cx="7848600" cy="3886200"/>
          </a:xfrm>
        </p:spPr>
        <p:txBody>
          <a:bodyPr/>
          <a:lstStyle/>
          <a:p>
            <a:endParaRPr lang="en-US" sz="1800" dirty="0"/>
          </a:p>
          <a:p>
            <a:r>
              <a:rPr lang="en-US" sz="2400" dirty="0"/>
              <a:t>Five public comments or inquiries from five parties of interest. </a:t>
            </a:r>
          </a:p>
          <a:p>
            <a:r>
              <a:rPr lang="en-US" sz="2400" dirty="0"/>
              <a:t>The comments ask about understanding the proposal, with one noting their nearly-20,000 square foot lot size compared to the typical 4,700 square foot-plus sizes in the Albright PUD development.</a:t>
            </a:r>
          </a:p>
        </p:txBody>
      </p:sp>
    </p:spTree>
    <p:extLst>
      <p:ext uri="{BB962C8B-B14F-4D97-AF65-F5344CB8AC3E}">
        <p14:creationId xmlns:p14="http://schemas.microsoft.com/office/powerpoint/2010/main" val="113766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Red Town</a:t>
            </a:r>
          </a:p>
          <a:p>
            <a:pPr algn="r"/>
            <a:r>
              <a:rPr lang="en-US" sz="3200" dirty="0"/>
              <a:t>Threshold Review Study Session</a:t>
            </a:r>
            <a:endParaRPr lang="en-US" sz="2400" dirty="0"/>
          </a:p>
        </p:txBody>
      </p:sp>
    </p:spTree>
    <p:extLst>
      <p:ext uri="{BB962C8B-B14F-4D97-AF65-F5344CB8AC3E}">
        <p14:creationId xmlns:p14="http://schemas.microsoft.com/office/powerpoint/2010/main" val="380872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600200"/>
          </a:xfrm>
        </p:spPr>
        <p:txBody>
          <a:bodyPr/>
          <a:lstStyle/>
          <a:p>
            <a:r>
              <a:rPr lang="en-US" sz="2400" dirty="0"/>
              <a:t>2018 Annual Comprehensive Plan Amendments</a:t>
            </a:r>
            <a:br>
              <a:rPr lang="en-US" sz="2400" dirty="0"/>
            </a:br>
            <a:r>
              <a:rPr lang="en-US" sz="2400" dirty="0"/>
              <a:t>Threshold Review and Geographic Scoping Public Hearing</a:t>
            </a:r>
            <a:br>
              <a:rPr lang="en-US" sz="2400" dirty="0"/>
            </a:br>
            <a:endParaRPr lang="en-US" sz="2800" dirty="0"/>
          </a:p>
        </p:txBody>
      </p:sp>
      <p:sp>
        <p:nvSpPr>
          <p:cNvPr id="3" name="Content Placeholder 2"/>
          <p:cNvSpPr>
            <a:spLocks noGrp="1"/>
          </p:cNvSpPr>
          <p:nvPr>
            <p:ph idx="1"/>
          </p:nvPr>
        </p:nvSpPr>
        <p:spPr>
          <a:xfrm>
            <a:off x="457200" y="1981200"/>
            <a:ext cx="8305800" cy="3886200"/>
          </a:xfrm>
        </p:spPr>
        <p:txBody>
          <a:bodyPr/>
          <a:lstStyle/>
          <a:p>
            <a:r>
              <a:rPr lang="en-US" sz="2400" b="1" dirty="0">
                <a:latin typeface="Calibri" panose="020F0502020204030204" pitchFamily="34" charset="0"/>
                <a:cs typeface="Calibri" panose="020F0502020204030204" pitchFamily="34" charset="0"/>
              </a:rPr>
              <a:t>Single-family Medium-density (SF-M) </a:t>
            </a:r>
            <a:r>
              <a:rPr lang="en-US" sz="2400" dirty="0">
                <a:latin typeface="Calibri" panose="020F0502020204030204" pitchFamily="34" charset="0"/>
                <a:cs typeface="Calibri" panose="020F0502020204030204" pitchFamily="34" charset="0"/>
              </a:rPr>
              <a:t>— A residential designation allowing up to 3.5 dwelling units per acre. </a:t>
            </a:r>
          </a:p>
          <a:p>
            <a:pPr marL="0" indent="0">
              <a:buNone/>
            </a:pPr>
            <a:r>
              <a:rPr lang="en-US" sz="2400" dirty="0">
                <a:latin typeface="Calibri" panose="020F0502020204030204" pitchFamily="34" charset="0"/>
                <a:cs typeface="Calibri" panose="020F0502020204030204" pitchFamily="34" charset="0"/>
              </a:rPr>
              <a:t>     </a:t>
            </a:r>
            <a:r>
              <a:rPr lang="en-US" sz="2200" i="1" dirty="0">
                <a:latin typeface="Calibri" panose="020F0502020204030204" pitchFamily="34" charset="0"/>
                <a:cs typeface="Calibri" panose="020F0502020204030204" pitchFamily="34" charset="0"/>
              </a:rPr>
              <a:t>Minimum lot size R-3.5 zone = 10,000 s.f.</a:t>
            </a:r>
          </a:p>
          <a:p>
            <a:pPr marL="0" indent="0">
              <a:buNone/>
            </a:pPr>
            <a:endParaRPr lang="en-US" sz="8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Single-family Urban Residential (SF-UR) </a:t>
            </a:r>
            <a:r>
              <a:rPr lang="en-US" sz="2400" dirty="0">
                <a:latin typeface="Calibri" panose="020F0502020204030204" pitchFamily="34" charset="0"/>
                <a:cs typeface="Calibri" panose="020F0502020204030204" pitchFamily="34" charset="0"/>
              </a:rPr>
              <a:t>— A residential land use designation allowing up to 7.5 dwelling units per acre.</a:t>
            </a:r>
          </a:p>
          <a:p>
            <a:pPr marL="0" indent="0">
              <a:buNone/>
            </a:pPr>
            <a:r>
              <a:rPr lang="en-US" sz="2400" dirty="0">
                <a:latin typeface="Calibri" panose="020F0502020204030204" pitchFamily="34" charset="0"/>
                <a:cs typeface="Calibri" panose="020F0502020204030204" pitchFamily="34" charset="0"/>
              </a:rPr>
              <a:t>     </a:t>
            </a:r>
            <a:r>
              <a:rPr lang="en-US" sz="2200" i="1" dirty="0">
                <a:latin typeface="Calibri" panose="020F0502020204030204" pitchFamily="34" charset="0"/>
                <a:cs typeface="Calibri" panose="020F0502020204030204" pitchFamily="34" charset="0"/>
              </a:rPr>
              <a:t>Minimum lot size SF-UR zone = 4,700 s.f.</a:t>
            </a:r>
          </a:p>
        </p:txBody>
      </p:sp>
    </p:spTree>
    <p:extLst>
      <p:ext uri="{BB962C8B-B14F-4D97-AF65-F5344CB8AC3E}">
        <p14:creationId xmlns:p14="http://schemas.microsoft.com/office/powerpoint/2010/main" val="1227319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DASH Glendale</a:t>
            </a:r>
          </a:p>
          <a:p>
            <a:pPr algn="r"/>
            <a:r>
              <a:rPr lang="en-US" sz="3200" dirty="0"/>
              <a:t>Threshold Review Public Hearing</a:t>
            </a:r>
            <a:endParaRPr lang="en-US" sz="2400" dirty="0"/>
          </a:p>
        </p:txBody>
      </p:sp>
    </p:spTree>
    <p:extLst>
      <p:ext uri="{BB962C8B-B14F-4D97-AF65-F5344CB8AC3E}">
        <p14:creationId xmlns:p14="http://schemas.microsoft.com/office/powerpoint/2010/main" val="326432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D29155-76F2-4F3D-AAB7-D3AFD7FFE55F}"/>
              </a:ext>
            </a:extLst>
          </p:cNvPr>
          <p:cNvPicPr>
            <a:picLocks noChangeAspect="1"/>
          </p:cNvPicPr>
          <p:nvPr/>
        </p:nvPicPr>
        <p:blipFill>
          <a:blip r:embed="rId3"/>
          <a:stretch>
            <a:fillRect/>
          </a:stretch>
        </p:blipFill>
        <p:spPr>
          <a:xfrm>
            <a:off x="698690" y="435516"/>
            <a:ext cx="7746619" cy="5986967"/>
          </a:xfrm>
          <a:prstGeom prst="rect">
            <a:avLst/>
          </a:prstGeom>
        </p:spPr>
      </p:pic>
    </p:spTree>
    <p:extLst>
      <p:ext uri="{BB962C8B-B14F-4D97-AF65-F5344CB8AC3E}">
        <p14:creationId xmlns:p14="http://schemas.microsoft.com/office/powerpoint/2010/main" val="3926670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084C9-C5B7-4EBA-AE4A-6915B50905E7}"/>
              </a:ext>
            </a:extLst>
          </p:cNvPr>
          <p:cNvPicPr>
            <a:picLocks noChangeAspect="1"/>
          </p:cNvPicPr>
          <p:nvPr/>
        </p:nvPicPr>
        <p:blipFill>
          <a:blip r:embed="rId3"/>
          <a:stretch>
            <a:fillRect/>
          </a:stretch>
        </p:blipFill>
        <p:spPr>
          <a:xfrm>
            <a:off x="698690" y="435516"/>
            <a:ext cx="7746619" cy="5986967"/>
          </a:xfrm>
          <a:prstGeom prst="rect">
            <a:avLst/>
          </a:prstGeom>
        </p:spPr>
      </p:pic>
    </p:spTree>
    <p:extLst>
      <p:ext uri="{BB962C8B-B14F-4D97-AF65-F5344CB8AC3E}">
        <p14:creationId xmlns:p14="http://schemas.microsoft.com/office/powerpoint/2010/main" val="375681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2209800"/>
            <a:ext cx="8686800" cy="3352800"/>
          </a:xfrm>
        </p:spPr>
        <p:txBody>
          <a:bodyPr/>
          <a:lstStyle/>
          <a:p>
            <a:pPr marL="0" indent="0" algn="ctr">
              <a:buNone/>
            </a:pPr>
            <a:r>
              <a:rPr lang="en-US" dirty="0"/>
              <a:t>Planning Commission tonight:</a:t>
            </a:r>
          </a:p>
          <a:p>
            <a:pPr marL="0" indent="0">
              <a:buNone/>
            </a:pPr>
            <a:endParaRPr lang="en-US" sz="1200" dirty="0"/>
          </a:p>
          <a:p>
            <a:pPr>
              <a:spcAft>
                <a:spcPts val="600"/>
              </a:spcAft>
            </a:pPr>
            <a:r>
              <a:rPr lang="en-US" sz="2400" dirty="0"/>
              <a:t>Conduct a Threshold Review public hearing for each proposed amendment</a:t>
            </a:r>
          </a:p>
          <a:p>
            <a:pPr>
              <a:spcAft>
                <a:spcPts val="600"/>
              </a:spcAft>
            </a:pPr>
            <a:r>
              <a:rPr lang="en-US" sz="2400" dirty="0"/>
              <a:t>Conduct a study session following each public hearing to make a recommendation</a:t>
            </a:r>
          </a:p>
          <a:p>
            <a:pPr>
              <a:spcAft>
                <a:spcPts val="600"/>
              </a:spcAft>
            </a:pPr>
            <a:r>
              <a:rPr lang="en-US" sz="2400" dirty="0"/>
              <a:t>Continue to conduct real-time auditing of tonight’s material and process</a:t>
            </a:r>
          </a:p>
        </p:txBody>
      </p:sp>
      <p:sp>
        <p:nvSpPr>
          <p:cNvPr id="8" name="Title 1">
            <a:extLst>
              <a:ext uri="{FF2B5EF4-FFF2-40B4-BE49-F238E27FC236}">
                <a16:creationId xmlns:a16="http://schemas.microsoft.com/office/drawing/2014/main" id="{8D100799-E94E-4C01-9C20-5D854B78D08A}"/>
              </a:ext>
            </a:extLst>
          </p:cNvPr>
          <p:cNvSpPr>
            <a:spLocks noGrp="1"/>
          </p:cNvSpPr>
          <p:nvPr>
            <p:ph type="title"/>
          </p:nvPr>
        </p:nvSpPr>
        <p:spPr>
          <a:xfrm>
            <a:off x="457200" y="533400"/>
            <a:ext cx="8229600" cy="990600"/>
          </a:xfrm>
        </p:spPr>
        <p:txBody>
          <a:bodyPr/>
          <a:lstStyle/>
          <a:p>
            <a:r>
              <a:rPr lang="en-US" sz="2400" dirty="0"/>
              <a:t>2018 Annual Comprehensive Plan Amendments</a:t>
            </a:r>
            <a:br>
              <a:rPr lang="en-US" sz="2400" dirty="0"/>
            </a:br>
            <a:r>
              <a:rPr lang="en-US" sz="2400" dirty="0"/>
              <a:t>Threshold Review and Geographic Scoping Public Hearing</a:t>
            </a:r>
            <a:endParaRPr lang="en-US" sz="2000" dirty="0"/>
          </a:p>
        </p:txBody>
      </p:sp>
    </p:spTree>
    <p:extLst>
      <p:ext uri="{BB962C8B-B14F-4D97-AF65-F5344CB8AC3E}">
        <p14:creationId xmlns:p14="http://schemas.microsoft.com/office/powerpoint/2010/main" val="20626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609600"/>
            <a:ext cx="8534400" cy="808038"/>
          </a:xfrm>
          <a:prstGeom prst="rect">
            <a:avLst/>
          </a:prstGeom>
        </p:spPr>
        <p:txBody>
          <a:bodyPr/>
          <a:lst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r"/>
            <a:r>
              <a:rPr lang="en-US" sz="2800" kern="0" dirty="0"/>
              <a:t>  </a:t>
            </a:r>
          </a:p>
        </p:txBody>
      </p:sp>
      <p:sp>
        <p:nvSpPr>
          <p:cNvPr id="4" name="Content Placeholder 8"/>
          <p:cNvSpPr txBox="1">
            <a:spLocks/>
          </p:cNvSpPr>
          <p:nvPr/>
        </p:nvSpPr>
        <p:spPr>
          <a:xfrm>
            <a:off x="273104" y="4419600"/>
            <a:ext cx="8677275" cy="2303462"/>
          </a:xfrm>
          <a:prstGeom prst="rect">
            <a:avLst/>
          </a:prstGeom>
        </p:spPr>
        <p:txBody>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r>
              <a:rPr lang="en-US" sz="1600" dirty="0"/>
              <a:t>Wilburton CAC agreed to recommend including the site in the Study Area by identifying it in its project principles framework for affordable housing—unique opportunity created by a remarkable intersection of city affordable housing strategy implementation, DASH provider goals, and appropriate and related land uses in Wilburton.</a:t>
            </a:r>
          </a:p>
          <a:p>
            <a:r>
              <a:rPr lang="en-US" sz="1600" dirty="0"/>
              <a:t>Proposed use of the Neighborhood Mixed Use (NMU) designation to address DASH and citywide affordable housing strategy implementation presents a reason to examine under Threshold Review, but…</a:t>
            </a:r>
          </a:p>
          <a:p>
            <a:r>
              <a:rPr lang="en-US" sz="1600" dirty="0"/>
              <a:t>Including this site in the Wilburton work program will make it part of Affordable Housing Strategy implementation work identifying the site’s capacity for affordable housing. </a:t>
            </a:r>
          </a:p>
        </p:txBody>
      </p:sp>
      <p:sp>
        <p:nvSpPr>
          <p:cNvPr id="2" name="Title 1"/>
          <p:cNvSpPr>
            <a:spLocks noGrp="1"/>
          </p:cNvSpPr>
          <p:nvPr>
            <p:ph type="title"/>
          </p:nvPr>
        </p:nvSpPr>
        <p:spPr/>
        <p:txBody>
          <a:bodyPr/>
          <a:lstStyle/>
          <a:p>
            <a:pPr algn="r"/>
            <a:r>
              <a:rPr lang="en-US" sz="3200" dirty="0"/>
              <a:t>DASH Glendale</a:t>
            </a:r>
          </a:p>
        </p:txBody>
      </p:sp>
      <p:sp>
        <p:nvSpPr>
          <p:cNvPr id="6" name="Content Placeholder 5"/>
          <p:cNvSpPr>
            <a:spLocks noGrp="1"/>
          </p:cNvSpPr>
          <p:nvPr>
            <p:ph sz="half" idx="2"/>
          </p:nvPr>
        </p:nvSpPr>
        <p:spPr>
          <a:xfrm>
            <a:off x="4929186" y="1417638"/>
            <a:ext cx="4029076" cy="2865438"/>
          </a:xfrm>
        </p:spPr>
        <p:txBody>
          <a:bodyPr/>
          <a:lstStyle/>
          <a:p>
            <a:pPr marL="0" indent="0">
              <a:buNone/>
            </a:pPr>
            <a:r>
              <a:rPr lang="en-US" dirty="0"/>
              <a:t>Staff Recommendation</a:t>
            </a:r>
          </a:p>
          <a:p>
            <a:r>
              <a:rPr lang="en-US" sz="1600" dirty="0"/>
              <a:t>Include a geographically-expanded site in the previously established Wilburton Citizen Advisory Committee Study work program recommendation.</a:t>
            </a:r>
          </a:p>
          <a:p>
            <a:r>
              <a:rPr lang="en-US" sz="1600" dirty="0"/>
              <a:t>Direct Wilburton Study policy, code, and zoning implementation work to establish land use and density for the site consistent with Wilburton CAC vision and principles.</a:t>
            </a:r>
          </a:p>
        </p:txBody>
      </p:sp>
      <p:pic>
        <p:nvPicPr>
          <p:cNvPr id="5" name="Picture 4">
            <a:extLst>
              <a:ext uri="{FF2B5EF4-FFF2-40B4-BE49-F238E27FC236}">
                <a16:creationId xmlns:a16="http://schemas.microsoft.com/office/drawing/2014/main" id="{7B2C6F7A-666A-4BBA-95FC-B86C5DB8AE29}"/>
              </a:ext>
            </a:extLst>
          </p:cNvPr>
          <p:cNvPicPr>
            <a:picLocks noChangeAspect="1"/>
          </p:cNvPicPr>
          <p:nvPr/>
        </p:nvPicPr>
        <p:blipFill>
          <a:blip r:embed="rId3"/>
          <a:stretch>
            <a:fillRect/>
          </a:stretch>
        </p:blipFill>
        <p:spPr>
          <a:xfrm>
            <a:off x="609601" y="948499"/>
            <a:ext cx="4319585" cy="3338387"/>
          </a:xfrm>
          <a:prstGeom prst="rect">
            <a:avLst/>
          </a:prstGeom>
        </p:spPr>
      </p:pic>
    </p:spTree>
    <p:extLst>
      <p:ext uri="{BB962C8B-B14F-4D97-AF65-F5344CB8AC3E}">
        <p14:creationId xmlns:p14="http://schemas.microsoft.com/office/powerpoint/2010/main" val="353898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600200"/>
          </a:xfrm>
        </p:spPr>
        <p:txBody>
          <a:bodyPr/>
          <a:lstStyle/>
          <a:p>
            <a:r>
              <a:rPr lang="en-US" sz="2400" dirty="0"/>
              <a:t>2018 Annual Comprehensive Plan Amendments</a:t>
            </a:r>
            <a:br>
              <a:rPr lang="en-US" sz="2400" dirty="0"/>
            </a:br>
            <a:r>
              <a:rPr lang="en-US" sz="2400" dirty="0"/>
              <a:t>Threshold Review and Geographic Scoping Public Hearing</a:t>
            </a:r>
            <a:br>
              <a:rPr lang="en-US" sz="1800" dirty="0"/>
            </a:br>
            <a:br>
              <a:rPr lang="en-US" sz="1800" dirty="0"/>
            </a:br>
            <a:r>
              <a:rPr lang="en-US" sz="2800" dirty="0"/>
              <a:t>Public Comment</a:t>
            </a:r>
          </a:p>
        </p:txBody>
      </p:sp>
      <p:sp>
        <p:nvSpPr>
          <p:cNvPr id="3" name="Content Placeholder 2"/>
          <p:cNvSpPr>
            <a:spLocks noGrp="1"/>
          </p:cNvSpPr>
          <p:nvPr>
            <p:ph idx="1"/>
          </p:nvPr>
        </p:nvSpPr>
        <p:spPr>
          <a:xfrm>
            <a:off x="457200" y="1981200"/>
            <a:ext cx="7848600" cy="3886200"/>
          </a:xfrm>
        </p:spPr>
        <p:txBody>
          <a:bodyPr/>
          <a:lstStyle/>
          <a:p>
            <a:endParaRPr lang="en-US" sz="1800" dirty="0"/>
          </a:p>
          <a:p>
            <a:r>
              <a:rPr lang="en-US" sz="2400" dirty="0"/>
              <a:t>Eight public comments or inquiries from six parties of interest. </a:t>
            </a:r>
          </a:p>
          <a:p>
            <a:r>
              <a:rPr lang="en-US" sz="2400" dirty="0"/>
              <a:t>Information; concern about measuring how density could occur on the site; support. </a:t>
            </a:r>
          </a:p>
          <a:p>
            <a:r>
              <a:rPr lang="en-US" sz="2400" dirty="0"/>
              <a:t>Comments by Wilburton CAC members about how to apply height and FAR dimensions being developed for the residential land use areas in Wilburton. </a:t>
            </a:r>
          </a:p>
        </p:txBody>
      </p:sp>
    </p:spTree>
    <p:extLst>
      <p:ext uri="{BB962C8B-B14F-4D97-AF65-F5344CB8AC3E}">
        <p14:creationId xmlns:p14="http://schemas.microsoft.com/office/powerpoint/2010/main" val="349992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DASH Glendale</a:t>
            </a:r>
          </a:p>
          <a:p>
            <a:pPr algn="r"/>
            <a:r>
              <a:rPr lang="en-US" sz="3200" dirty="0"/>
              <a:t>Threshold Review Study Session</a:t>
            </a:r>
            <a:endParaRPr lang="en-US" sz="2400" dirty="0"/>
          </a:p>
        </p:txBody>
      </p:sp>
    </p:spTree>
    <p:extLst>
      <p:ext uri="{BB962C8B-B14F-4D97-AF65-F5344CB8AC3E}">
        <p14:creationId xmlns:p14="http://schemas.microsoft.com/office/powerpoint/2010/main" val="3839451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600200"/>
          </a:xfrm>
        </p:spPr>
        <p:txBody>
          <a:bodyPr/>
          <a:lstStyle/>
          <a:p>
            <a:r>
              <a:rPr lang="en-US" sz="2400" dirty="0"/>
              <a:t>2018 Annual Comprehensive Plan Amendments</a:t>
            </a:r>
            <a:br>
              <a:rPr lang="en-US" sz="2400" dirty="0"/>
            </a:br>
            <a:r>
              <a:rPr lang="en-US" sz="2400" dirty="0"/>
              <a:t>Threshold Review and Geographic Scoping Public Hearing</a:t>
            </a:r>
            <a:br>
              <a:rPr lang="en-US" sz="2400" dirty="0"/>
            </a:br>
            <a:endParaRPr lang="en-US" sz="2800" dirty="0"/>
          </a:p>
        </p:txBody>
      </p:sp>
      <p:sp>
        <p:nvSpPr>
          <p:cNvPr id="3" name="Content Placeholder 2"/>
          <p:cNvSpPr>
            <a:spLocks noGrp="1"/>
          </p:cNvSpPr>
          <p:nvPr>
            <p:ph idx="1"/>
          </p:nvPr>
        </p:nvSpPr>
        <p:spPr>
          <a:xfrm>
            <a:off x="457200" y="1981200"/>
            <a:ext cx="8305800" cy="3886200"/>
          </a:xfrm>
        </p:spPr>
        <p:txBody>
          <a:bodyPr/>
          <a:lstStyle/>
          <a:p>
            <a:r>
              <a:rPr lang="en-US" sz="2400" b="1" dirty="0">
                <a:latin typeface="Calibri" panose="020F0502020204030204" pitchFamily="34" charset="0"/>
                <a:cs typeface="Calibri" panose="020F0502020204030204" pitchFamily="34" charset="0"/>
              </a:rPr>
              <a:t>Multifamily Medium-density (MF-M) </a:t>
            </a:r>
            <a:r>
              <a:rPr lang="en-US" sz="2400" dirty="0">
                <a:latin typeface="Calibri" panose="020F0502020204030204" pitchFamily="34" charset="0"/>
                <a:cs typeface="Calibri" panose="020F0502020204030204" pitchFamily="34" charset="0"/>
              </a:rPr>
              <a:t>— A residential land use designation allowing from 11 to 20 dwelling units per acre.</a:t>
            </a:r>
          </a:p>
          <a:p>
            <a:pPr marL="0" indent="0">
              <a:buNone/>
            </a:pPr>
            <a:r>
              <a:rPr lang="en-US" sz="2400" dirty="0">
                <a:latin typeface="Calibri" panose="020F0502020204030204" pitchFamily="34" charset="0"/>
                <a:cs typeface="Calibri" panose="020F0502020204030204" pitchFamily="34" charset="0"/>
              </a:rPr>
              <a:t>     </a:t>
            </a:r>
            <a:r>
              <a:rPr lang="en-US" sz="2200" i="1" dirty="0">
                <a:latin typeface="Calibri" panose="020F0502020204030204" pitchFamily="34" charset="0"/>
                <a:cs typeface="Calibri" panose="020F0502020204030204" pitchFamily="34" charset="0"/>
              </a:rPr>
              <a:t>Minimum lot size R-20 zone = 8,500 s.f.</a:t>
            </a:r>
          </a:p>
          <a:p>
            <a:pPr marL="0" indent="0">
              <a:buNone/>
            </a:pPr>
            <a:endParaRPr lang="en-US" sz="8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Neighborhood Mixed Use (NMU) </a:t>
            </a:r>
            <a:r>
              <a:rPr lang="en-US" sz="2400" dirty="0">
                <a:latin typeface="Calibri" panose="020F0502020204030204" pitchFamily="34" charset="0"/>
                <a:cs typeface="Calibri" panose="020F0502020204030204" pitchFamily="34" charset="0"/>
              </a:rPr>
              <a:t>– A land use designation that provides for a mix of retail, service, office, and residential uses, with an emphasis on neighborhood retail and service uses. This district is designed to be compatible with nearby residential neighborhoods and to be easily accessible from the nearby office and residential uses that it serves.</a:t>
            </a:r>
          </a:p>
        </p:txBody>
      </p:sp>
    </p:spTree>
    <p:extLst>
      <p:ext uri="{BB962C8B-B14F-4D97-AF65-F5344CB8AC3E}">
        <p14:creationId xmlns:p14="http://schemas.microsoft.com/office/powerpoint/2010/main" val="192289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CF79C2-E91D-4136-A41B-22376662B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66" y="1676400"/>
            <a:ext cx="8578204" cy="3581400"/>
          </a:xfrm>
          <a:prstGeom prst="rect">
            <a:avLst/>
          </a:prstGeom>
        </p:spPr>
      </p:pic>
      <p:sp>
        <p:nvSpPr>
          <p:cNvPr id="10" name="Freeform: Shape 9">
            <a:extLst>
              <a:ext uri="{FF2B5EF4-FFF2-40B4-BE49-F238E27FC236}">
                <a16:creationId xmlns:a16="http://schemas.microsoft.com/office/drawing/2014/main" id="{1A7EE380-0BB1-46F3-A3D6-CBFB263E4423}"/>
              </a:ext>
            </a:extLst>
          </p:cNvPr>
          <p:cNvSpPr/>
          <p:nvPr/>
        </p:nvSpPr>
        <p:spPr>
          <a:xfrm>
            <a:off x="3025422" y="2280356"/>
            <a:ext cx="2460978" cy="1975555"/>
          </a:xfrm>
          <a:custGeom>
            <a:avLst/>
            <a:gdLst>
              <a:gd name="connsiteX0" fmla="*/ 0 w 2460978"/>
              <a:gd name="connsiteY0" fmla="*/ 0 h 1975555"/>
              <a:gd name="connsiteX1" fmla="*/ 564445 w 2460978"/>
              <a:gd name="connsiteY1" fmla="*/ 270933 h 1975555"/>
              <a:gd name="connsiteX2" fmla="*/ 982134 w 2460978"/>
              <a:gd name="connsiteY2" fmla="*/ 699911 h 1975555"/>
              <a:gd name="connsiteX3" fmla="*/ 1343378 w 2460978"/>
              <a:gd name="connsiteY3" fmla="*/ 1230488 h 1975555"/>
              <a:gd name="connsiteX4" fmla="*/ 1388534 w 2460978"/>
              <a:gd name="connsiteY4" fmla="*/ 293511 h 1975555"/>
              <a:gd name="connsiteX5" fmla="*/ 1524000 w 2460978"/>
              <a:gd name="connsiteY5" fmla="*/ 203200 h 1975555"/>
              <a:gd name="connsiteX6" fmla="*/ 2460978 w 2460978"/>
              <a:gd name="connsiteY6" fmla="*/ 214488 h 1975555"/>
              <a:gd name="connsiteX7" fmla="*/ 2427111 w 2460978"/>
              <a:gd name="connsiteY7" fmla="*/ 1975555 h 1975555"/>
              <a:gd name="connsiteX8" fmla="*/ 22578 w 2460978"/>
              <a:gd name="connsiteY8" fmla="*/ 1964266 h 1975555"/>
              <a:gd name="connsiteX9" fmla="*/ 0 w 2460978"/>
              <a:gd name="connsiteY9" fmla="*/ 0 h 19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978" h="1975555">
                <a:moveTo>
                  <a:pt x="0" y="0"/>
                </a:moveTo>
                <a:lnTo>
                  <a:pt x="564445" y="270933"/>
                </a:lnTo>
                <a:lnTo>
                  <a:pt x="982134" y="699911"/>
                </a:lnTo>
                <a:lnTo>
                  <a:pt x="1343378" y="1230488"/>
                </a:lnTo>
                <a:lnTo>
                  <a:pt x="1388534" y="293511"/>
                </a:lnTo>
                <a:lnTo>
                  <a:pt x="1524000" y="203200"/>
                </a:lnTo>
                <a:lnTo>
                  <a:pt x="2460978" y="214488"/>
                </a:lnTo>
                <a:lnTo>
                  <a:pt x="2427111" y="1975555"/>
                </a:lnTo>
                <a:lnTo>
                  <a:pt x="22578" y="1964266"/>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636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219200"/>
          </a:xfrm>
        </p:spPr>
        <p:txBody>
          <a:bodyPr/>
          <a:lstStyle/>
          <a:p>
            <a:r>
              <a:rPr lang="en-US" sz="2400" dirty="0"/>
              <a:t>2018 Annual Comprehensive Plan Amendments</a:t>
            </a:r>
            <a:br>
              <a:rPr lang="en-US" sz="2400" dirty="0"/>
            </a:br>
            <a:r>
              <a:rPr lang="en-US" sz="2400" dirty="0"/>
              <a:t>Threshold Review and Geographic Scoping Public Hearing</a:t>
            </a:r>
          </a:p>
        </p:txBody>
      </p:sp>
      <p:sp>
        <p:nvSpPr>
          <p:cNvPr id="3" name="Content Placeholder 2">
            <a:extLst>
              <a:ext uri="{FF2B5EF4-FFF2-40B4-BE49-F238E27FC236}">
                <a16:creationId xmlns:a16="http://schemas.microsoft.com/office/drawing/2014/main" id="{44EA642D-36EE-4C2A-ACEE-0E56B5BE7514}"/>
              </a:ext>
            </a:extLst>
          </p:cNvPr>
          <p:cNvSpPr>
            <a:spLocks noGrp="1"/>
          </p:cNvSpPr>
          <p:nvPr>
            <p:ph idx="1"/>
          </p:nvPr>
        </p:nvSpPr>
        <p:spPr>
          <a:xfrm>
            <a:off x="457200" y="1676400"/>
            <a:ext cx="8229600" cy="3886200"/>
          </a:xfrm>
        </p:spPr>
        <p:txBody>
          <a:bodyPr/>
          <a:lstStyle/>
          <a:p>
            <a:r>
              <a:rPr lang="en-US" sz="2400" dirty="0"/>
              <a:t>When is a significantly changed condition “significant?”</a:t>
            </a:r>
          </a:p>
        </p:txBody>
      </p:sp>
      <p:graphicFrame>
        <p:nvGraphicFramePr>
          <p:cNvPr id="4" name="Table 3">
            <a:extLst>
              <a:ext uri="{FF2B5EF4-FFF2-40B4-BE49-F238E27FC236}">
                <a16:creationId xmlns:a16="http://schemas.microsoft.com/office/drawing/2014/main" id="{D008426F-9C00-4BB2-BE74-FD58D34D4D03}"/>
              </a:ext>
            </a:extLst>
          </p:cNvPr>
          <p:cNvGraphicFramePr>
            <a:graphicFrameLocks noGrp="1"/>
          </p:cNvGraphicFramePr>
          <p:nvPr>
            <p:extLst>
              <p:ext uri="{D42A27DB-BD31-4B8C-83A1-F6EECF244321}">
                <p14:modId xmlns:p14="http://schemas.microsoft.com/office/powerpoint/2010/main" val="3692060801"/>
              </p:ext>
            </p:extLst>
          </p:nvPr>
        </p:nvGraphicFramePr>
        <p:xfrm>
          <a:off x="990600" y="2950068"/>
          <a:ext cx="7224395" cy="2612531"/>
        </p:xfrm>
        <a:graphic>
          <a:graphicData uri="http://schemas.openxmlformats.org/drawingml/2006/table">
            <a:tbl>
              <a:tblPr firstRow="1" firstCol="1" bandRow="1"/>
              <a:tblGrid>
                <a:gridCol w="5488493">
                  <a:extLst>
                    <a:ext uri="{9D8B030D-6E8A-4147-A177-3AD203B41FA5}">
                      <a16:colId xmlns:a16="http://schemas.microsoft.com/office/drawing/2014/main" val="4056110722"/>
                    </a:ext>
                  </a:extLst>
                </a:gridCol>
                <a:gridCol w="1735902">
                  <a:extLst>
                    <a:ext uri="{9D8B030D-6E8A-4147-A177-3AD203B41FA5}">
                      <a16:colId xmlns:a16="http://schemas.microsoft.com/office/drawing/2014/main" val="2001853642"/>
                    </a:ext>
                  </a:extLst>
                </a:gridCol>
              </a:tblGrid>
              <a:tr h="408459">
                <a:tc gridSpan="2">
                  <a:txBody>
                    <a:bodyPr/>
                    <a:lstStyle/>
                    <a:p>
                      <a:pPr marL="0" marR="0" algn="l">
                        <a:spcBef>
                          <a:spcPts val="0"/>
                        </a:spcBef>
                        <a:spcAft>
                          <a:spcPts val="0"/>
                        </a:spcAft>
                        <a:tabLst>
                          <a:tab pos="2743200" algn="ctr"/>
                          <a:tab pos="5486400" algn="r"/>
                          <a:tab pos="457200" algn="l"/>
                        </a:tabLst>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Demonstrating evidence of change such as: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CONTEXT OF ISSUE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C0504D"/>
                      </a:solidFill>
                      <a:prstDash val="solid"/>
                      <a:round/>
                      <a:headEnd type="none" w="med" len="med"/>
                      <a:tailEnd type="none" w="med" len="med"/>
                    </a:lnL>
                    <a:lnR w="28575"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49971607"/>
                  </a:ext>
                </a:extLst>
              </a:tr>
              <a:tr h="408459">
                <a:tc>
                  <a:txBody>
                    <a:bodyPr/>
                    <a:lstStyle/>
                    <a:p>
                      <a:pPr marL="34290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cs typeface="Times New Roman" panose="02020603050405020304" pitchFamily="18" charset="0"/>
                        </a:rPr>
                        <a:t>unanticipated consequences of an adopted policy, or </a:t>
                      </a:r>
                      <a:endParaRPr lang="en-US" sz="1800" dirty="0">
                        <a:effectLst/>
                        <a:latin typeface="Calibri" panose="020F0502020204030204" pitchFamily="34" charset="0"/>
                        <a:cs typeface="Times New Roman" panose="02020603050405020304" pitchFamily="18" charset="0"/>
                      </a:endParaRPr>
                    </a:p>
                  </a:txBody>
                  <a:tcPr marL="68580" marR="68580" marT="0" marB="0">
                    <a:lnL w="28575" cap="flat" cmpd="sng" algn="ctr">
                      <a:solidFill>
                        <a:srgbClr val="C0504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tabLst>
                          <a:tab pos="2743200" algn="ctr"/>
                          <a:tab pos="5486400" algn="r"/>
                          <a:tab pos="457200" algn="l"/>
                        </a:tabLst>
                      </a:pPr>
                      <a:r>
                        <a:rPr lang="en-US"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CHOOSE ONE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2743200" algn="ctr"/>
                          <a:tab pos="5486400" algn="r"/>
                          <a:tab pos="457200" algn="l"/>
                        </a:tabLst>
                      </a:pPr>
                      <a:r>
                        <a:rPr lang="en-US"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2743200" algn="ctr"/>
                          <a:tab pos="5486400" algn="r"/>
                          <a:tab pos="457200" algn="l"/>
                        </a:tabLst>
                      </a:pPr>
                      <a:r>
                        <a:rPr lang="en-US"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AND APPLY IT TO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rgbClr val="C0504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832190"/>
                  </a:ext>
                </a:extLst>
              </a:tr>
              <a:tr h="570235">
                <a:tc>
                  <a:txBody>
                    <a:bodyPr/>
                    <a:lstStyle/>
                    <a:p>
                      <a:pPr marL="342900" lvl="0" indent="-342900">
                        <a:spcBef>
                          <a:spcPts val="0"/>
                        </a:spcBef>
                        <a:spcAft>
                          <a:spcPts val="0"/>
                        </a:spcAft>
                        <a:buFont typeface="Symbol" panose="05050102010706020507" pitchFamily="18" charset="2"/>
                        <a:buChar char=""/>
                      </a:pPr>
                      <a:r>
                        <a:rPr lang="en-US" sz="1800" i="1">
                          <a:effectLst/>
                          <a:latin typeface="Calibri" panose="020F0502020204030204" pitchFamily="34" charset="0"/>
                          <a:cs typeface="Times New Roman" panose="02020603050405020304" pitchFamily="18" charset="0"/>
                        </a:rPr>
                        <a:t>changed conditions on the subject property or its surrounding area, or </a:t>
                      </a:r>
                      <a:endParaRPr lang="en-US" sz="1800">
                        <a:effectLst/>
                        <a:latin typeface="Calibri" panose="020F0502020204030204" pitchFamily="34" charset="0"/>
                        <a:cs typeface="Times New Roman" panose="02020603050405020304" pitchFamily="18" charset="0"/>
                      </a:endParaRPr>
                    </a:p>
                  </a:txBody>
                  <a:tcPr marL="68580" marR="68580" marT="0" marB="0">
                    <a:lnL w="28575" cap="flat" cmpd="sng" algn="ctr">
                      <a:solidFill>
                        <a:srgbClr val="C0504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35408261"/>
                  </a:ext>
                </a:extLst>
              </a:tr>
              <a:tr h="408459">
                <a:tc>
                  <a:txBody>
                    <a:bodyPr/>
                    <a:lstStyle/>
                    <a:p>
                      <a:pPr marL="34290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cs typeface="Times New Roman" panose="02020603050405020304" pitchFamily="18" charset="0"/>
                        </a:rPr>
                        <a:t>changes related to the pertinent Plan map or text;</a:t>
                      </a:r>
                      <a:endParaRPr lang="en-US" sz="1800" dirty="0">
                        <a:effectLst/>
                        <a:latin typeface="Calibri" panose="020F0502020204030204" pitchFamily="34" charset="0"/>
                        <a:cs typeface="Times New Roman" panose="02020603050405020304" pitchFamily="18" charset="0"/>
                      </a:endParaRPr>
                    </a:p>
                  </a:txBody>
                  <a:tcPr marL="68580" marR="68580" marT="0" marB="0">
                    <a:lnL w="28575" cap="flat" cmpd="sng" algn="ctr">
                      <a:solidFill>
                        <a:srgbClr val="C0504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18980966"/>
                  </a:ext>
                </a:extLst>
              </a:tr>
              <a:tr h="816919">
                <a:tc gridSpan="2">
                  <a:txBody>
                    <a:bodyPr/>
                    <a:lstStyle/>
                    <a:p>
                      <a:pPr marL="0" marR="0">
                        <a:spcBef>
                          <a:spcPts val="0"/>
                        </a:spcBef>
                        <a:spcAft>
                          <a:spcPts val="0"/>
                        </a:spcAft>
                        <a:tabLst>
                          <a:tab pos="2743200" algn="ctr"/>
                          <a:tab pos="5486400" algn="r"/>
                          <a:tab pos="457200" algn="l"/>
                        </a:tabLst>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where such change has implications of a magnitude that need to be addressed for the Comprehensive </a:t>
                      </a:r>
                      <a:r>
                        <a:rPr lang="en-US" sz="1800" i="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Plan to function as an integrated whole.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C0504D"/>
                      </a:solidFill>
                      <a:prstDash val="solid"/>
                      <a:round/>
                      <a:headEnd type="none" w="med" len="med"/>
                      <a:tailEnd type="none" w="med" len="med"/>
                    </a:lnL>
                    <a:lnR w="28575" cap="flat" cmpd="sng" algn="ctr">
                      <a:solidFill>
                        <a:srgbClr val="C0504D"/>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8085848"/>
                  </a:ext>
                </a:extLst>
              </a:tr>
            </a:tbl>
          </a:graphicData>
        </a:graphic>
      </p:graphicFrame>
      <p:sp>
        <p:nvSpPr>
          <p:cNvPr id="5" name="Rectangle 4">
            <a:extLst>
              <a:ext uri="{FF2B5EF4-FFF2-40B4-BE49-F238E27FC236}">
                <a16:creationId xmlns:a16="http://schemas.microsoft.com/office/drawing/2014/main" id="{EA3D42BC-0DA3-4B36-8067-020B24CFD5D0}"/>
              </a:ext>
            </a:extLst>
          </p:cNvPr>
          <p:cNvSpPr/>
          <p:nvPr/>
        </p:nvSpPr>
        <p:spPr>
          <a:xfrm>
            <a:off x="838200" y="2479935"/>
            <a:ext cx="4284956" cy="461665"/>
          </a:xfrm>
          <a:prstGeom prst="rect">
            <a:avLst/>
          </a:prstGeom>
        </p:spPr>
        <p:txBody>
          <a:bodyPr wrap="none">
            <a:spAutoFit/>
          </a:bodyPr>
          <a:lstStyle/>
          <a:p>
            <a:pPr marL="0" marR="0">
              <a:spcBef>
                <a:spcPts val="0"/>
              </a:spcBef>
              <a:spcAft>
                <a:spcPts val="0"/>
              </a:spcAft>
              <a:tabLst>
                <a:tab pos="2743200" algn="ctr"/>
                <a:tab pos="5486400" algn="r"/>
                <a:tab pos="457200" algn="l"/>
              </a:tabLst>
            </a:pPr>
            <a:r>
              <a:rPr lang="en-US"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Significantly changed conditions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704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Bellevue Planning Commission </a:t>
            </a:r>
          </a:p>
          <a:p>
            <a:pPr algn="r"/>
            <a:r>
              <a:rPr lang="en-US" sz="3200" dirty="0"/>
              <a:t>Threshold Review June 13, 2018</a:t>
            </a:r>
          </a:p>
          <a:p>
            <a:pPr algn="r"/>
            <a:r>
              <a:rPr lang="en-US" sz="2400" dirty="0"/>
              <a:t>Nicholas Matz AICP Terry Cullen AICP</a:t>
            </a:r>
          </a:p>
        </p:txBody>
      </p:sp>
    </p:spTree>
    <p:extLst>
      <p:ext uri="{BB962C8B-B14F-4D97-AF65-F5344CB8AC3E}">
        <p14:creationId xmlns:p14="http://schemas.microsoft.com/office/powerpoint/2010/main" val="422011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93E33AF-82C9-4212-BD76-FC8E13D23E1D}"/>
              </a:ext>
            </a:extLst>
          </p:cNvPr>
          <p:cNvSpPr txBox="1"/>
          <p:nvPr/>
        </p:nvSpPr>
        <p:spPr>
          <a:xfrm>
            <a:off x="3200398" y="6248400"/>
            <a:ext cx="3040739" cy="307777"/>
          </a:xfrm>
          <a:prstGeom prst="rect">
            <a:avLst/>
          </a:prstGeom>
          <a:solidFill>
            <a:schemeClr val="accent3"/>
          </a:solidFill>
        </p:spPr>
        <p:txBody>
          <a:bodyPr wrap="square" rtlCol="0">
            <a:spAutoFit/>
          </a:bodyPr>
          <a:lstStyle/>
          <a:p>
            <a:r>
              <a:rPr lang="en-US" sz="1400" b="1" dirty="0"/>
              <a:t>Newport Hills SC Redevelopment</a:t>
            </a:r>
          </a:p>
        </p:txBody>
      </p:sp>
      <p:pic>
        <p:nvPicPr>
          <p:cNvPr id="19" name="Picture 18">
            <a:extLst>
              <a:ext uri="{FF2B5EF4-FFF2-40B4-BE49-F238E27FC236}">
                <a16:creationId xmlns:a16="http://schemas.microsoft.com/office/drawing/2014/main" id="{21398C98-18E0-490E-A06B-AD5443BD3917}"/>
              </a:ext>
            </a:extLst>
          </p:cNvPr>
          <p:cNvPicPr>
            <a:picLocks noChangeAspect="1"/>
          </p:cNvPicPr>
          <p:nvPr/>
        </p:nvPicPr>
        <p:blipFill>
          <a:blip r:embed="rId3"/>
          <a:stretch>
            <a:fillRect/>
          </a:stretch>
        </p:blipFill>
        <p:spPr>
          <a:xfrm>
            <a:off x="1920770" y="228600"/>
            <a:ext cx="5125711" cy="6629400"/>
          </a:xfrm>
          <a:prstGeom prst="rect">
            <a:avLst/>
          </a:prstGeom>
        </p:spPr>
      </p:pic>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1"/>
          </p:nvPr>
        </p:nvSpPr>
        <p:spPr/>
        <p:txBody>
          <a:bodyPr/>
          <a:lstStyle/>
          <a:p>
            <a:fld id="{9B26EDE8-D3D5-4BF3-9871-C3DADF52A516}" type="slidenum">
              <a:rPr lang="en-US" smtClean="0"/>
              <a:pPr/>
              <a:t>4</a:t>
            </a:fld>
            <a:endParaRPr lang="en-US"/>
          </a:p>
        </p:txBody>
      </p:sp>
      <p:sp>
        <p:nvSpPr>
          <p:cNvPr id="5" name="Rectangle 4"/>
          <p:cNvSpPr/>
          <p:nvPr/>
        </p:nvSpPr>
        <p:spPr>
          <a:xfrm>
            <a:off x="4928790" y="2133600"/>
            <a:ext cx="252810" cy="152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0768" y="4062413"/>
            <a:ext cx="765632" cy="128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5257800"/>
            <a:ext cx="381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963F64-692C-481D-8E6C-57CB41178D13}"/>
              </a:ext>
            </a:extLst>
          </p:cNvPr>
          <p:cNvSpPr txBox="1"/>
          <p:nvPr/>
        </p:nvSpPr>
        <p:spPr>
          <a:xfrm>
            <a:off x="5598837" y="5562600"/>
            <a:ext cx="1017166" cy="307777"/>
          </a:xfrm>
          <a:prstGeom prst="rect">
            <a:avLst/>
          </a:prstGeom>
          <a:solidFill>
            <a:schemeClr val="accent3"/>
          </a:solidFill>
        </p:spPr>
        <p:txBody>
          <a:bodyPr wrap="square" rtlCol="0">
            <a:spAutoFit/>
          </a:bodyPr>
          <a:lstStyle/>
          <a:p>
            <a:r>
              <a:rPr lang="en-US" sz="1400" b="1" dirty="0"/>
              <a:t>Red Town</a:t>
            </a:r>
          </a:p>
        </p:txBody>
      </p:sp>
      <p:sp>
        <p:nvSpPr>
          <p:cNvPr id="16" name="TextBox 15">
            <a:extLst>
              <a:ext uri="{FF2B5EF4-FFF2-40B4-BE49-F238E27FC236}">
                <a16:creationId xmlns:a16="http://schemas.microsoft.com/office/drawing/2014/main" id="{75F8B48D-A3EB-426F-9215-67985740B859}"/>
              </a:ext>
            </a:extLst>
          </p:cNvPr>
          <p:cNvSpPr txBox="1"/>
          <p:nvPr/>
        </p:nvSpPr>
        <p:spPr>
          <a:xfrm>
            <a:off x="4049449" y="3296510"/>
            <a:ext cx="1549388" cy="306408"/>
          </a:xfrm>
          <a:prstGeom prst="rect">
            <a:avLst/>
          </a:prstGeom>
          <a:solidFill>
            <a:schemeClr val="accent3"/>
          </a:solidFill>
        </p:spPr>
        <p:txBody>
          <a:bodyPr wrap="square" rtlCol="0">
            <a:spAutoFit/>
          </a:bodyPr>
          <a:lstStyle/>
          <a:p>
            <a:r>
              <a:rPr lang="en-US" sz="1400" b="1" dirty="0"/>
              <a:t>City Dacha LLC</a:t>
            </a:r>
          </a:p>
        </p:txBody>
      </p:sp>
      <p:sp>
        <p:nvSpPr>
          <p:cNvPr id="17" name="TextBox 16">
            <a:extLst>
              <a:ext uri="{FF2B5EF4-FFF2-40B4-BE49-F238E27FC236}">
                <a16:creationId xmlns:a16="http://schemas.microsoft.com/office/drawing/2014/main" id="{CA4694B3-8E35-4987-AB17-0F4A5977128F}"/>
              </a:ext>
            </a:extLst>
          </p:cNvPr>
          <p:cNvSpPr txBox="1"/>
          <p:nvPr/>
        </p:nvSpPr>
        <p:spPr>
          <a:xfrm>
            <a:off x="4049449" y="2296180"/>
            <a:ext cx="1573634" cy="307777"/>
          </a:xfrm>
          <a:prstGeom prst="rect">
            <a:avLst/>
          </a:prstGeom>
          <a:solidFill>
            <a:schemeClr val="accent3"/>
          </a:solidFill>
        </p:spPr>
        <p:txBody>
          <a:bodyPr wrap="square" rtlCol="0">
            <a:spAutoFit/>
          </a:bodyPr>
          <a:lstStyle/>
          <a:p>
            <a:r>
              <a:rPr lang="en-US" sz="1400" b="1" dirty="0"/>
              <a:t>DASH Glendale</a:t>
            </a:r>
          </a:p>
        </p:txBody>
      </p:sp>
      <p:sp>
        <p:nvSpPr>
          <p:cNvPr id="13" name="TextBox 12"/>
          <p:cNvSpPr txBox="1"/>
          <p:nvPr/>
        </p:nvSpPr>
        <p:spPr>
          <a:xfrm>
            <a:off x="1761790" y="3467739"/>
            <a:ext cx="1680030" cy="307777"/>
          </a:xfrm>
          <a:prstGeom prst="rect">
            <a:avLst/>
          </a:prstGeom>
          <a:solidFill>
            <a:schemeClr val="accent3"/>
          </a:solidFill>
        </p:spPr>
        <p:txBody>
          <a:bodyPr wrap="square" rtlCol="0">
            <a:spAutoFit/>
          </a:bodyPr>
          <a:lstStyle/>
          <a:p>
            <a:r>
              <a:rPr lang="en-US" sz="1400" b="1" dirty="0"/>
              <a:t>Bellevue Nursery</a:t>
            </a:r>
          </a:p>
        </p:txBody>
      </p:sp>
    </p:spTree>
    <p:extLst>
      <p:ext uri="{BB962C8B-B14F-4D97-AF65-F5344CB8AC3E}">
        <p14:creationId xmlns:p14="http://schemas.microsoft.com/office/powerpoint/2010/main" val="33940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2362200" y="2209800"/>
            <a:ext cx="6705600" cy="1538344"/>
          </a:xfrm>
        </p:spPr>
        <p:txBody>
          <a:bodyPr/>
          <a:lstStyle/>
          <a:p>
            <a:pPr algn="ctr"/>
            <a:r>
              <a:rPr lang="en-US" sz="2800" dirty="0"/>
              <a:t>2018 Comprehensive Plan Amendments</a:t>
            </a:r>
            <a:br>
              <a:rPr lang="en-US" sz="2800" dirty="0"/>
            </a:br>
            <a:r>
              <a:rPr lang="en-US" sz="2400" dirty="0"/>
              <a:t>Threshold Review and Geographic Scoping</a:t>
            </a:r>
          </a:p>
        </p:txBody>
      </p:sp>
      <p:sp>
        <p:nvSpPr>
          <p:cNvPr id="14341" name="Rectangle 5"/>
          <p:cNvSpPr>
            <a:spLocks noGrp="1" noChangeArrowheads="1"/>
          </p:cNvSpPr>
          <p:nvPr>
            <p:ph type="subTitle" idx="1"/>
          </p:nvPr>
        </p:nvSpPr>
        <p:spPr>
          <a:xfrm>
            <a:off x="2362200" y="4572000"/>
            <a:ext cx="6553200" cy="2057400"/>
          </a:xfrm>
        </p:spPr>
        <p:txBody>
          <a:bodyPr/>
          <a:lstStyle/>
          <a:p>
            <a:pPr algn="r"/>
            <a:r>
              <a:rPr lang="en-US" sz="3200" dirty="0"/>
              <a:t>City Dacha LLC</a:t>
            </a:r>
          </a:p>
          <a:p>
            <a:pPr algn="r"/>
            <a:r>
              <a:rPr lang="en-US" sz="3200" dirty="0"/>
              <a:t>Threshold Review Public Hearing</a:t>
            </a:r>
            <a:endParaRPr lang="en-US" sz="2400" dirty="0"/>
          </a:p>
        </p:txBody>
      </p:sp>
    </p:spTree>
    <p:extLst>
      <p:ext uri="{BB962C8B-B14F-4D97-AF65-F5344CB8AC3E}">
        <p14:creationId xmlns:p14="http://schemas.microsoft.com/office/powerpoint/2010/main" val="105596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EC64BCC-A0C4-42A4-8EDB-5A5C2EA4260A}"/>
              </a:ext>
            </a:extLst>
          </p:cNvPr>
          <p:cNvGraphicFramePr>
            <a:graphicFrameLocks noChangeAspect="1"/>
          </p:cNvGraphicFramePr>
          <p:nvPr>
            <p:extLst>
              <p:ext uri="{D42A27DB-BD31-4B8C-83A1-F6EECF244321}">
                <p14:modId xmlns:p14="http://schemas.microsoft.com/office/powerpoint/2010/main" val="732564432"/>
              </p:ext>
            </p:extLst>
          </p:nvPr>
        </p:nvGraphicFramePr>
        <p:xfrm>
          <a:off x="457200" y="457200"/>
          <a:ext cx="8305800" cy="6418317"/>
        </p:xfrm>
        <a:graphic>
          <a:graphicData uri="http://schemas.openxmlformats.org/presentationml/2006/ole">
            <mc:AlternateContent xmlns:mc="http://schemas.openxmlformats.org/markup-compatibility/2006">
              <mc:Choice xmlns:v="urn:schemas-microsoft-com:vml" Requires="v">
                <p:oleObj spid="_x0000_s32941" name="Acrobat Document" r:id="rId4" imgW="6034970" imgH="4663346" progId="AcroExch.Document.DC">
                  <p:embed/>
                </p:oleObj>
              </mc:Choice>
              <mc:Fallback>
                <p:oleObj name="Acrobat Document" r:id="rId4" imgW="6034970" imgH="4663346" progId="AcroExch.Document.DC">
                  <p:embed/>
                  <p:pic>
                    <p:nvPicPr>
                      <p:cNvPr id="0" name=""/>
                      <p:cNvPicPr/>
                      <p:nvPr/>
                    </p:nvPicPr>
                    <p:blipFill>
                      <a:blip r:embed="rId5"/>
                      <a:stretch>
                        <a:fillRect/>
                      </a:stretch>
                    </p:blipFill>
                    <p:spPr>
                      <a:xfrm>
                        <a:off x="457200" y="457200"/>
                        <a:ext cx="8305800" cy="6418317"/>
                      </a:xfrm>
                      <a:prstGeom prst="rect">
                        <a:avLst/>
                      </a:prstGeom>
                    </p:spPr>
                  </p:pic>
                </p:oleObj>
              </mc:Fallback>
            </mc:AlternateContent>
          </a:graphicData>
        </a:graphic>
      </p:graphicFrame>
    </p:spTree>
    <p:extLst>
      <p:ext uri="{BB962C8B-B14F-4D97-AF65-F5344CB8AC3E}">
        <p14:creationId xmlns:p14="http://schemas.microsoft.com/office/powerpoint/2010/main" val="422154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83D29-D81E-48BC-A7B2-5B607C18211A}"/>
              </a:ext>
            </a:extLst>
          </p:cNvPr>
          <p:cNvPicPr>
            <a:picLocks noChangeAspect="1"/>
          </p:cNvPicPr>
          <p:nvPr/>
        </p:nvPicPr>
        <p:blipFill>
          <a:blip r:embed="rId3"/>
          <a:stretch>
            <a:fillRect/>
          </a:stretch>
        </p:blipFill>
        <p:spPr>
          <a:xfrm>
            <a:off x="698690" y="435516"/>
            <a:ext cx="7746619" cy="5986967"/>
          </a:xfrm>
          <a:prstGeom prst="rect">
            <a:avLst/>
          </a:prstGeom>
        </p:spPr>
      </p:pic>
    </p:spTree>
    <p:extLst>
      <p:ext uri="{BB962C8B-B14F-4D97-AF65-F5344CB8AC3E}">
        <p14:creationId xmlns:p14="http://schemas.microsoft.com/office/powerpoint/2010/main" val="133507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609600"/>
            <a:ext cx="8534400" cy="808038"/>
          </a:xfrm>
          <a:prstGeom prst="rect">
            <a:avLst/>
          </a:prstGeom>
        </p:spPr>
        <p:txBody>
          <a:bodyPr/>
          <a:lst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r"/>
            <a:r>
              <a:rPr lang="en-US" sz="2800" kern="0" dirty="0"/>
              <a:t>  </a:t>
            </a:r>
          </a:p>
        </p:txBody>
      </p:sp>
      <p:sp>
        <p:nvSpPr>
          <p:cNvPr id="4" name="Content Placeholder 8"/>
          <p:cNvSpPr txBox="1">
            <a:spLocks/>
          </p:cNvSpPr>
          <p:nvPr/>
        </p:nvSpPr>
        <p:spPr>
          <a:xfrm>
            <a:off x="228600" y="4554538"/>
            <a:ext cx="8677275" cy="1998662"/>
          </a:xfrm>
          <a:prstGeom prst="rect">
            <a:avLst/>
          </a:prstGeom>
        </p:spPr>
        <p:txBody>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r>
              <a:rPr lang="en-US" sz="1600" dirty="0"/>
              <a:t>Addresses significantly changed conditions since the last time the pertinent Comprehensive Plan map or text was amended: unanticipated consequences of Public designation of the site (P/SF-L).</a:t>
            </a:r>
          </a:p>
          <a:p>
            <a:r>
              <a:rPr lang="en-US" sz="1600" dirty="0"/>
              <a:t>Since the site will not be acquired for park purposes, the designation is an unintended consequence in that it prevents consideration of the appropriate density on this site.</a:t>
            </a:r>
          </a:p>
          <a:p>
            <a:r>
              <a:rPr lang="en-US" sz="1600" dirty="0"/>
              <a:t>Development of area surrounding the site under Wilburton Subarea policy frames this question, and not the zoning or rate of growth.</a:t>
            </a:r>
          </a:p>
        </p:txBody>
      </p:sp>
      <p:sp>
        <p:nvSpPr>
          <p:cNvPr id="2" name="Title 1"/>
          <p:cNvSpPr>
            <a:spLocks noGrp="1"/>
          </p:cNvSpPr>
          <p:nvPr>
            <p:ph type="title"/>
          </p:nvPr>
        </p:nvSpPr>
        <p:spPr/>
        <p:txBody>
          <a:bodyPr/>
          <a:lstStyle/>
          <a:p>
            <a:pPr algn="r"/>
            <a:r>
              <a:rPr lang="en-US" sz="3200" dirty="0"/>
              <a:t>City Dacha LLC</a:t>
            </a:r>
          </a:p>
        </p:txBody>
      </p:sp>
      <p:sp>
        <p:nvSpPr>
          <p:cNvPr id="6" name="Content Placeholder 5"/>
          <p:cNvSpPr>
            <a:spLocks noGrp="1"/>
          </p:cNvSpPr>
          <p:nvPr>
            <p:ph sz="half" idx="2"/>
          </p:nvPr>
        </p:nvSpPr>
        <p:spPr>
          <a:xfrm>
            <a:off x="4876799" y="1981200"/>
            <a:ext cx="4029076" cy="1371600"/>
          </a:xfrm>
        </p:spPr>
        <p:txBody>
          <a:bodyPr/>
          <a:lstStyle/>
          <a:p>
            <a:pPr marL="0" indent="0">
              <a:buNone/>
            </a:pPr>
            <a:r>
              <a:rPr lang="en-US" dirty="0"/>
              <a:t>Staff Recommendation</a:t>
            </a:r>
          </a:p>
          <a:p>
            <a:r>
              <a:rPr lang="en-US" sz="2000" dirty="0"/>
              <a:t>Meets Threshold Review</a:t>
            </a:r>
          </a:p>
          <a:p>
            <a:r>
              <a:rPr lang="en-US" sz="2000" dirty="0"/>
              <a:t>Include in Work Program</a:t>
            </a:r>
          </a:p>
        </p:txBody>
      </p:sp>
      <p:pic>
        <p:nvPicPr>
          <p:cNvPr id="8" name="Picture 7">
            <a:extLst>
              <a:ext uri="{FF2B5EF4-FFF2-40B4-BE49-F238E27FC236}">
                <a16:creationId xmlns:a16="http://schemas.microsoft.com/office/drawing/2014/main" id="{E286B384-CFB6-40D8-940B-4AFD633E3CFD}"/>
              </a:ext>
            </a:extLst>
          </p:cNvPr>
          <p:cNvPicPr>
            <a:picLocks noChangeAspect="1"/>
          </p:cNvPicPr>
          <p:nvPr/>
        </p:nvPicPr>
        <p:blipFill>
          <a:blip r:embed="rId3"/>
          <a:stretch>
            <a:fillRect/>
          </a:stretch>
        </p:blipFill>
        <p:spPr>
          <a:xfrm>
            <a:off x="546291" y="1004852"/>
            <a:ext cx="4178109" cy="3229047"/>
          </a:xfrm>
          <a:prstGeom prst="rect">
            <a:avLst/>
          </a:prstGeom>
        </p:spPr>
      </p:pic>
    </p:spTree>
    <p:extLst>
      <p:ext uri="{BB962C8B-B14F-4D97-AF65-F5344CB8AC3E}">
        <p14:creationId xmlns:p14="http://schemas.microsoft.com/office/powerpoint/2010/main" val="29086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457200" y="457200"/>
            <a:ext cx="8229600" cy="1600200"/>
          </a:xfrm>
        </p:spPr>
        <p:txBody>
          <a:bodyPr/>
          <a:lstStyle/>
          <a:p>
            <a:r>
              <a:rPr lang="en-US" sz="2400" dirty="0"/>
              <a:t>2018 Annual Comprehensive Plan Amendments</a:t>
            </a:r>
            <a:br>
              <a:rPr lang="en-US" sz="2400" dirty="0"/>
            </a:br>
            <a:r>
              <a:rPr lang="en-US" sz="2400" dirty="0"/>
              <a:t>Threshold Review and Geographic Scoping Public Hearing</a:t>
            </a:r>
            <a:br>
              <a:rPr lang="en-US" sz="1800" dirty="0"/>
            </a:br>
            <a:br>
              <a:rPr lang="en-US" sz="1800" dirty="0"/>
            </a:br>
            <a:r>
              <a:rPr lang="en-US" sz="2800" dirty="0"/>
              <a:t>Public Comment</a:t>
            </a:r>
          </a:p>
        </p:txBody>
      </p:sp>
      <p:sp>
        <p:nvSpPr>
          <p:cNvPr id="3" name="Content Placeholder 2"/>
          <p:cNvSpPr>
            <a:spLocks noGrp="1"/>
          </p:cNvSpPr>
          <p:nvPr>
            <p:ph idx="1"/>
          </p:nvPr>
        </p:nvSpPr>
        <p:spPr>
          <a:xfrm>
            <a:off x="457200" y="1981200"/>
            <a:ext cx="7848600" cy="3886200"/>
          </a:xfrm>
        </p:spPr>
        <p:txBody>
          <a:bodyPr/>
          <a:lstStyle/>
          <a:p>
            <a:endParaRPr lang="en-US" sz="1800" dirty="0"/>
          </a:p>
          <a:p>
            <a:r>
              <a:rPr lang="en-US" sz="2400" dirty="0"/>
              <a:t>None to date</a:t>
            </a:r>
          </a:p>
        </p:txBody>
      </p:sp>
    </p:spTree>
    <p:extLst>
      <p:ext uri="{BB962C8B-B14F-4D97-AF65-F5344CB8AC3E}">
        <p14:creationId xmlns:p14="http://schemas.microsoft.com/office/powerpoint/2010/main" val="1490153060"/>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7114</TotalTime>
  <Words>1324</Words>
  <Application>Microsoft Office PowerPoint</Application>
  <PresentationFormat>On-screen Show (4:3)</PresentationFormat>
  <Paragraphs>172</Paragraphs>
  <Slides>36</Slides>
  <Notes>36</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Arial Black</vt:lpstr>
      <vt:lpstr>Calibri</vt:lpstr>
      <vt:lpstr>Symbol</vt:lpstr>
      <vt:lpstr>Times New Roman</vt:lpstr>
      <vt:lpstr>Wingdings</vt:lpstr>
      <vt:lpstr>Pixel</vt:lpstr>
      <vt:lpstr>Acrobat Document</vt:lpstr>
      <vt:lpstr>2018 Comprehensive Plan Amendments Threshold Review and Geographic Scoping</vt:lpstr>
      <vt:lpstr>2018 Annual Comprehensive Plan Amendments Threshold Review and Geographic Scoping Public Hearing</vt:lpstr>
      <vt:lpstr>2018 Annual Comprehensive Plan Amendments Threshold Review and Geographic Scoping Public Hearing</vt:lpstr>
      <vt:lpstr>PowerPoint Presentation</vt:lpstr>
      <vt:lpstr>2018 Comprehensive Plan Amendments Threshold Review and Geographic Scoping</vt:lpstr>
      <vt:lpstr>PowerPoint Presentation</vt:lpstr>
      <vt:lpstr>PowerPoint Presentation</vt:lpstr>
      <vt:lpstr>City Dacha LLC</vt:lpstr>
      <vt:lpstr>2018 Annual Comprehensive Plan Amendments Threshold Review and Geographic Scoping Public Hearing  Public Comment</vt:lpstr>
      <vt:lpstr>2018 Comprehensive Plan Amendments Threshold Review and Geographic Scoping</vt:lpstr>
      <vt:lpstr>2018 Annual Comprehensive Plan Amendments Threshold Review and Geographic Scoping Public Hearing </vt:lpstr>
      <vt:lpstr>2018 Comprehensive Plan Amendments Threshold Review and Geographic Scoping</vt:lpstr>
      <vt:lpstr>PowerPoint Presentation</vt:lpstr>
      <vt:lpstr>PowerPoint Presentation</vt:lpstr>
      <vt:lpstr>Bellevue Nursery</vt:lpstr>
      <vt:lpstr>PowerPoint Presentation</vt:lpstr>
      <vt:lpstr>2018 Annual Comprehensive Plan Amendments Threshold Review and Geographic Scoping Public Hearing  Public Comment</vt:lpstr>
      <vt:lpstr>2018 Comprehensive Plan Amendments Threshold Review and Geographic Scoping</vt:lpstr>
      <vt:lpstr>2018 Annual Comprehensive Plan Amendments Threshold Review and Geographic Scoping Public Hearing </vt:lpstr>
      <vt:lpstr>2018 Comprehensive Plan Amendments Threshold Review and Geographic Scoping</vt:lpstr>
      <vt:lpstr>PowerPoint Presentation</vt:lpstr>
      <vt:lpstr>PowerPoint Presentation</vt:lpstr>
      <vt:lpstr>Red Town</vt:lpstr>
      <vt:lpstr>2018 Annual Comprehensive Plan Amendments Threshold Review and Geographic Scoping Public Hearing  Public Comment</vt:lpstr>
      <vt:lpstr>2018 Comprehensive Plan Amendments Threshold Review and Geographic Scoping</vt:lpstr>
      <vt:lpstr>2018 Annual Comprehensive Plan Amendments Threshold Review and Geographic Scoping Public Hearing </vt:lpstr>
      <vt:lpstr>2018 Comprehensive Plan Amendments Threshold Review and Geographic Scoping</vt:lpstr>
      <vt:lpstr>PowerPoint Presentation</vt:lpstr>
      <vt:lpstr>PowerPoint Presentation</vt:lpstr>
      <vt:lpstr>DASH Glendale</vt:lpstr>
      <vt:lpstr>2018 Annual Comprehensive Plan Amendments Threshold Review and Geographic Scoping Public Hearing  Public Comment</vt:lpstr>
      <vt:lpstr>2018 Comprehensive Plan Amendments Threshold Review and Geographic Scoping</vt:lpstr>
      <vt:lpstr>2018 Annual Comprehensive Plan Amendments Threshold Review and Geographic Scoping Public Hearing </vt:lpstr>
      <vt:lpstr>PowerPoint Presentation</vt:lpstr>
      <vt:lpstr>2018 Annual Comprehensive Plan Amendments Threshold Review and Geographic Scoping Public Hearing</vt:lpstr>
      <vt:lpstr>2018 Comprehensive Plan Amendments Threshold Review and Geographic Scoping</vt:lpstr>
    </vt:vector>
  </TitlesOfParts>
  <Company>City of Bellevue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NMatz</dc:creator>
  <cp:lastModifiedBy>Matz, Nicholas</cp:lastModifiedBy>
  <cp:revision>412</cp:revision>
  <cp:lastPrinted>2018-06-13T15:41:06Z</cp:lastPrinted>
  <dcterms:created xsi:type="dcterms:W3CDTF">2007-03-05T23:32:57Z</dcterms:created>
  <dcterms:modified xsi:type="dcterms:W3CDTF">2018-06-13T21:31:30Z</dcterms:modified>
</cp:coreProperties>
</file>