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62" r:id="rId2"/>
    <p:sldId id="364" r:id="rId3"/>
    <p:sldId id="327" r:id="rId4"/>
    <p:sldId id="329" r:id="rId5"/>
    <p:sldId id="404" r:id="rId6"/>
    <p:sldId id="424" r:id="rId7"/>
    <p:sldId id="426" r:id="rId8"/>
    <p:sldId id="427" r:id="rId9"/>
    <p:sldId id="425" r:id="rId10"/>
    <p:sldId id="3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5503C921-41F0-41FC-AC68-B1AF0E39EA3C}">
          <p14:sldIdLst>
            <p14:sldId id="262"/>
            <p14:sldId id="364"/>
            <p14:sldId id="327"/>
            <p14:sldId id="329"/>
            <p14:sldId id="404"/>
            <p14:sldId id="424"/>
            <p14:sldId id="426"/>
            <p14:sldId id="427"/>
            <p14:sldId id="425"/>
            <p14:sldId id="376"/>
          </p14:sldIdLst>
        </p14:section>
        <p14:section name="Untitled Section" id="{4A092291-B4C5-4E03-AAB3-4E0F3FA5304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6B1"/>
    <a:srgbClr val="3333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45" autoAdjust="0"/>
  </p:normalViewPr>
  <p:slideViewPr>
    <p:cSldViewPr>
      <p:cViewPr varScale="1">
        <p:scale>
          <a:sx n="48" d="100"/>
          <a:sy n="48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4" y="2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4927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4" y="8684927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5" tIns="45542" rIns="91085" bIns="455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BA435A-0610-4FFF-9412-A7F05D491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6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7513"/>
          </a:xfrm>
          <a:prstGeom prst="rect">
            <a:avLst/>
          </a:prstGeom>
        </p:spPr>
        <p:txBody>
          <a:bodyPr vert="horz" lIns="91085" tIns="45542" rIns="91085" bIns="455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7513"/>
          </a:xfrm>
          <a:prstGeom prst="rect">
            <a:avLst/>
          </a:prstGeom>
        </p:spPr>
        <p:txBody>
          <a:bodyPr vert="horz" lIns="91085" tIns="45542" rIns="91085" bIns="45542" rtlCol="0"/>
          <a:lstStyle>
            <a:lvl1pPr algn="r">
              <a:defRPr sz="1200"/>
            </a:lvl1pPr>
          </a:lstStyle>
          <a:p>
            <a:fld id="{7C6B86BE-B35E-4737-8CA0-21F9EB647E95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5" tIns="45542" rIns="91085" bIns="455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4027"/>
            <a:ext cx="5486400" cy="4114488"/>
          </a:xfrm>
          <a:prstGeom prst="rect">
            <a:avLst/>
          </a:prstGeom>
        </p:spPr>
        <p:txBody>
          <a:bodyPr vert="horz" lIns="91085" tIns="45542" rIns="91085" bIns="455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927"/>
            <a:ext cx="2971800" cy="457513"/>
          </a:xfrm>
          <a:prstGeom prst="rect">
            <a:avLst/>
          </a:prstGeom>
        </p:spPr>
        <p:txBody>
          <a:bodyPr vert="horz" lIns="91085" tIns="45542" rIns="91085" bIns="455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4927"/>
            <a:ext cx="2971800" cy="457513"/>
          </a:xfrm>
          <a:prstGeom prst="rect">
            <a:avLst/>
          </a:prstGeom>
        </p:spPr>
        <p:txBody>
          <a:bodyPr vert="horz" lIns="91085" tIns="45542" rIns="91085" bIns="45542" rtlCol="0" anchor="b"/>
          <a:lstStyle>
            <a:lvl1pPr algn="r">
              <a:defRPr sz="1200"/>
            </a:lvl1pPr>
          </a:lstStyle>
          <a:p>
            <a:fld id="{C78B0976-5613-4DA5-BCB0-1EA25BDB1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0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51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7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42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38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policies and map amendment pieces in staff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76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53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53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8B0976-5613-4DA5-BCB0-1EA25BDB18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5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68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68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68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68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68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BEA409-438E-4E62-93C1-C387E34F79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5BC88C-53B1-49A2-9A7A-DE62378C16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2ACA15-2D2A-430B-8C85-2E042F1ACA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D7634C-7E89-48F9-AF60-BBFC9D38AEA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24D332-A17A-4238-BE5F-226F4AA234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5FE56-8A3B-4041-94B9-0F497704BD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2F8E1F-84B6-4B52-B350-B4581C210B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94E1AB-0983-4242-BC0A-3E65EDFD79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26EDE8-D3D5-4BF3-9871-C3DADF52A5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837232-4C3A-4EA1-8993-61BA5E6D7A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68069A-3EF3-498D-9D19-97960D884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81273A9-4ED0-4674-A549-F6DB3A0C95B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57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2209800"/>
            <a:ext cx="6705600" cy="1538344"/>
          </a:xfrm>
        </p:spPr>
        <p:txBody>
          <a:bodyPr/>
          <a:lstStyle/>
          <a:p>
            <a:pPr algn="r"/>
            <a:r>
              <a:rPr lang="en-US" sz="2800" dirty="0"/>
              <a:t>2018 Comprehensive Plan Amendments</a:t>
            </a:r>
            <a:br>
              <a:rPr lang="en-US" sz="2800" dirty="0"/>
            </a:br>
            <a:r>
              <a:rPr lang="en-US" sz="2800" dirty="0"/>
              <a:t>Final Review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572000"/>
            <a:ext cx="6553200" cy="2057400"/>
          </a:xfrm>
        </p:spPr>
        <p:txBody>
          <a:bodyPr/>
          <a:lstStyle/>
          <a:p>
            <a:pPr algn="r"/>
            <a:r>
              <a:rPr lang="en-US" sz="3200" dirty="0"/>
              <a:t>Bellevue Planning Commission </a:t>
            </a:r>
          </a:p>
          <a:p>
            <a:pPr algn="r"/>
            <a:r>
              <a:rPr lang="en-US" sz="3200" dirty="0"/>
              <a:t>Final Review Public Hearings November 7, 2018</a:t>
            </a:r>
          </a:p>
          <a:p>
            <a:pPr algn="r"/>
            <a:r>
              <a:rPr lang="en-US" sz="2400" dirty="0"/>
              <a:t>Emil King </a:t>
            </a:r>
            <a:r>
              <a:rPr lang="en-US" sz="2400" dirty="0" err="1"/>
              <a:t>AICP</a:t>
            </a:r>
            <a:r>
              <a:rPr lang="en-US" sz="2400" dirty="0"/>
              <a:t>, Terry Cullen AICP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2209800"/>
            <a:ext cx="6705600" cy="1538344"/>
          </a:xfrm>
        </p:spPr>
        <p:txBody>
          <a:bodyPr/>
          <a:lstStyle/>
          <a:p>
            <a:pPr algn="r"/>
            <a:r>
              <a:rPr lang="en-US" sz="2800" dirty="0"/>
              <a:t>2018 Comprehensive Plan Amendments</a:t>
            </a:r>
            <a:br>
              <a:rPr lang="en-US" sz="2800" dirty="0"/>
            </a:br>
            <a:r>
              <a:rPr lang="en-US" sz="2800" dirty="0"/>
              <a:t>Final Review</a:t>
            </a:r>
            <a:endParaRPr lang="en-US" sz="2400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572000"/>
            <a:ext cx="6553200" cy="2057400"/>
          </a:xfrm>
        </p:spPr>
        <p:txBody>
          <a:bodyPr/>
          <a:lstStyle/>
          <a:p>
            <a:pPr algn="r"/>
            <a:r>
              <a:rPr lang="en-US" sz="3200" dirty="0"/>
              <a:t>Grand Connection</a:t>
            </a:r>
          </a:p>
          <a:p>
            <a:pPr algn="r"/>
            <a:r>
              <a:rPr lang="en-US" sz="3200" dirty="0"/>
              <a:t>Threshold Review Study 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269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2800" dirty="0"/>
              <a:t>2018 Annual Comprehensive Plan Amendments</a:t>
            </a:r>
            <a:br>
              <a:rPr lang="en-US" sz="2800" dirty="0"/>
            </a:br>
            <a:r>
              <a:rPr lang="en-US" sz="2800" dirty="0"/>
              <a:t>Final Review Public Hearing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000000"/>
                </a:solidFill>
              </a:rPr>
              <a:t>The Comprehensive Plan is Bellevue’s foundational policy document…an amendment to the Plan is a mechanism by which the City may modify its land use, development or growth policies.</a:t>
            </a:r>
          </a:p>
          <a:p>
            <a:pPr marL="0" indent="0" algn="r">
              <a:buNone/>
            </a:pPr>
            <a:r>
              <a:rPr lang="en-US" sz="2400" i="1" dirty="0">
                <a:solidFill>
                  <a:srgbClr val="000000"/>
                </a:solidFill>
              </a:rPr>
              <a:t>Land Use Code (LUC) 20.30I.120 – Purpose</a:t>
            </a:r>
          </a:p>
          <a:p>
            <a:pPr marL="0" indent="0">
              <a:buNone/>
            </a:pPr>
            <a:endParaRPr lang="en-US" sz="2400" i="1" dirty="0">
              <a:solidFill>
                <a:srgbClr val="00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0000"/>
                </a:solidFill>
              </a:rPr>
              <a:t>Overview of the review process</a:t>
            </a:r>
            <a:r>
              <a:rPr lang="en-US" sz="2400" dirty="0"/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Limited to an annual process under GMA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Final Review recommendations </a:t>
            </a:r>
            <a:r>
              <a:rPr lang="en-US" dirty="0"/>
              <a:t>→</a:t>
            </a:r>
            <a:r>
              <a:rPr lang="en-US" sz="2400" dirty="0"/>
              <a:t> City Council action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Environmental impacts examined on entirety of work program</a:t>
            </a:r>
          </a:p>
          <a:p>
            <a:pPr marL="0" indent="0">
              <a:buNone/>
            </a:pPr>
            <a:endParaRPr lang="en-US" sz="2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8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799"/>
            <a:ext cx="8686800" cy="3733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Planning Commission tonight:</a:t>
            </a:r>
          </a:p>
          <a:p>
            <a:pPr marL="0" indent="0">
              <a:buNone/>
            </a:pPr>
            <a:endParaRPr lang="en-US" sz="1200" dirty="0"/>
          </a:p>
          <a:p>
            <a:pPr>
              <a:spcAft>
                <a:spcPts val="600"/>
              </a:spcAft>
            </a:pPr>
            <a:r>
              <a:rPr lang="en-US" sz="2400" dirty="0"/>
              <a:t>Conduct a Final Review public hearing for each of the two City Council-initiated proposed amendments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Conduct a study session following each public hearing to make a formal recommendation to City Council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Continue to conduct real-time auditing of tonight’s material and process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100799-E94E-4C01-9C20-5D854B78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2018 Annual Comprehensive Plan Amendments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Final Review Public Hearing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264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209129C-A9F4-491E-BDE6-0C8F8413DA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59142"/>
              </p:ext>
            </p:extLst>
          </p:nvPr>
        </p:nvGraphicFramePr>
        <p:xfrm>
          <a:off x="1847872" y="513209"/>
          <a:ext cx="4804165" cy="621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Acrobat Document" r:id="rId4" imgW="4663194" imgH="6034853" progId="AcroExch.Document.DC">
                  <p:embed/>
                </p:oleObj>
              </mc:Choice>
              <mc:Fallback>
                <p:oleObj name="Acrobat Document" r:id="rId4" imgW="4663194" imgH="6034853" progId="AcroExch.Document.DC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E4A182F-EDC0-40FE-95EC-935CC3618E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72" y="513209"/>
                        <a:ext cx="4804165" cy="6217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6EDE8-D3D5-4BF3-9871-C3DADF52A51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28790" y="2133600"/>
            <a:ext cx="252810" cy="15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0768" y="4062413"/>
            <a:ext cx="765632" cy="1285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57600" y="5257800"/>
            <a:ext cx="381000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F8B48D-A3EB-426F-9215-67985740B859}"/>
              </a:ext>
            </a:extLst>
          </p:cNvPr>
          <p:cNvSpPr txBox="1"/>
          <p:nvPr/>
        </p:nvSpPr>
        <p:spPr>
          <a:xfrm>
            <a:off x="3590278" y="3228945"/>
            <a:ext cx="1485900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East Main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2539275"/>
            <a:ext cx="2501982" cy="40011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Grand Connection</a:t>
            </a:r>
          </a:p>
        </p:txBody>
      </p:sp>
    </p:spTree>
    <p:extLst>
      <p:ext uri="{BB962C8B-B14F-4D97-AF65-F5344CB8AC3E}">
        <p14:creationId xmlns:p14="http://schemas.microsoft.com/office/powerpoint/2010/main" val="339401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62200" y="2209800"/>
            <a:ext cx="6705600" cy="1538344"/>
          </a:xfrm>
        </p:spPr>
        <p:txBody>
          <a:bodyPr/>
          <a:lstStyle/>
          <a:p>
            <a:pPr algn="r"/>
            <a:r>
              <a:rPr lang="en-US" sz="2800" dirty="0"/>
              <a:t>2018 Comprehensive Plan Amendments</a:t>
            </a:r>
            <a:br>
              <a:rPr lang="en-US" sz="2800" dirty="0"/>
            </a:br>
            <a:r>
              <a:rPr lang="en-US" sz="2800" dirty="0"/>
              <a:t>Final Review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4572000"/>
            <a:ext cx="6553200" cy="2057400"/>
          </a:xfrm>
        </p:spPr>
        <p:txBody>
          <a:bodyPr/>
          <a:lstStyle/>
          <a:p>
            <a:pPr algn="r"/>
            <a:r>
              <a:rPr lang="en-US" sz="3200" dirty="0"/>
              <a:t>Grand Connection</a:t>
            </a:r>
          </a:p>
          <a:p>
            <a:pPr algn="r"/>
            <a:r>
              <a:rPr lang="en-US" sz="3200" dirty="0"/>
              <a:t>Final Review Public Hearing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54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1ABAEB-CEF8-4719-B948-F26BB5B1C70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" t="16381" r="4359" b="6210"/>
          <a:stretch/>
        </p:blipFill>
        <p:spPr bwMode="auto">
          <a:xfrm>
            <a:off x="647700" y="762000"/>
            <a:ext cx="7848600" cy="5715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2851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457200" y="609600"/>
            <a:ext cx="8534400" cy="808038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2800" kern="0" dirty="0"/>
              <a:t>  </a:t>
            </a:r>
          </a:p>
        </p:txBody>
      </p:sp>
      <p:sp>
        <p:nvSpPr>
          <p:cNvPr id="4" name="Content Placeholder 8"/>
          <p:cNvSpPr txBox="1">
            <a:spLocks/>
          </p:cNvSpPr>
          <p:nvPr/>
        </p:nvSpPr>
        <p:spPr>
          <a:xfrm>
            <a:off x="228600" y="4332604"/>
            <a:ext cx="8677275" cy="1920558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dirty="0"/>
              <a:t>Consistent with the Comprehensive Plan </a:t>
            </a:r>
          </a:p>
          <a:p>
            <a:r>
              <a:rPr lang="en-US" sz="2000" dirty="0"/>
              <a:t>Addresses interests and changed needs of the entire city</a:t>
            </a:r>
          </a:p>
          <a:p>
            <a:r>
              <a:rPr lang="en-US" sz="2000" dirty="0"/>
              <a:t>Addresses significantly changed conditions </a:t>
            </a:r>
          </a:p>
          <a:p>
            <a:r>
              <a:rPr lang="en-US" sz="2000" dirty="0"/>
              <a:t>Demonstrates public benefit and enhances the public health, safety, and welfare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/>
              <a:t>Grand Connection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799" y="1981200"/>
            <a:ext cx="4029076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Staff Recommendation</a:t>
            </a:r>
          </a:p>
          <a:p>
            <a:r>
              <a:rPr lang="en-US" dirty="0"/>
              <a:t>Meets Final Review</a:t>
            </a:r>
          </a:p>
          <a:p>
            <a:r>
              <a:rPr lang="en-US" dirty="0"/>
              <a:t>Approve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09758D-468F-4686-B2B1-E2527BC961C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" t="16381" r="4359" b="6210"/>
          <a:stretch/>
        </p:blipFill>
        <p:spPr bwMode="auto">
          <a:xfrm>
            <a:off x="457200" y="838200"/>
            <a:ext cx="4419599" cy="3276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92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Grand Connection Final Review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/>
              <a:t>Public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3886200"/>
          </a:xfrm>
        </p:spPr>
        <p:txBody>
          <a:bodyPr/>
          <a:lstStyle/>
          <a:p>
            <a:r>
              <a:rPr lang="en-US" sz="2400" i="1" dirty="0"/>
              <a:t>General support for Grand Connection policies during Commission process to date</a:t>
            </a:r>
          </a:p>
          <a:p>
            <a:pPr marL="0" indent="0">
              <a:buNone/>
            </a:pPr>
            <a:endParaRPr lang="en-US" sz="1800" i="1" u="sng" dirty="0"/>
          </a:p>
          <a:p>
            <a:pPr marL="0" indent="0">
              <a:buNone/>
            </a:pPr>
            <a:r>
              <a:rPr lang="en-US" sz="2400" i="1" u="sng" dirty="0"/>
              <a:t>Ongoing Public Engagement</a:t>
            </a:r>
          </a:p>
          <a:p>
            <a:r>
              <a:rPr lang="en-US" sz="2400" i="1" dirty="0"/>
              <a:t>Project website</a:t>
            </a:r>
          </a:p>
          <a:p>
            <a:r>
              <a:rPr lang="en-US" sz="2400" i="1" dirty="0"/>
              <a:t>Community meetings</a:t>
            </a:r>
          </a:p>
          <a:p>
            <a:r>
              <a:rPr lang="en-US" sz="2400" i="1" dirty="0"/>
              <a:t>Stakeholder </a:t>
            </a:r>
            <a:r>
              <a:rPr lang="en-US" sz="2400" i="1" dirty="0" err="1"/>
              <a:t>worksessions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90930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pPr algn="r"/>
            <a:r>
              <a:rPr lang="en-US" sz="2800" dirty="0">
                <a:solidFill>
                  <a:srgbClr val="000000"/>
                </a:solidFill>
              </a:rPr>
              <a:t>Grand Connection Plan Amendment</a:t>
            </a:r>
            <a:br>
              <a:rPr lang="en-US" sz="2800" dirty="0">
                <a:solidFill>
                  <a:srgbClr val="000000"/>
                </a:solidFill>
              </a:rPr>
            </a:br>
            <a:r>
              <a:rPr lang="en-US" sz="2800" dirty="0">
                <a:solidFill>
                  <a:srgbClr val="000000"/>
                </a:solidFill>
              </a:rPr>
              <a:t>Next Steps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267200"/>
          </a:xfrm>
        </p:spPr>
        <p:txBody>
          <a:bodyPr/>
          <a:lstStyle/>
          <a:p>
            <a:pPr lvl="1"/>
            <a:r>
              <a:rPr lang="en-US" dirty="0"/>
              <a:t>Sequence One: </a:t>
            </a:r>
            <a:r>
              <a:rPr lang="en-US" sz="1400" dirty="0"/>
              <a:t>changes and improvements to existing infrastructure between 100</a:t>
            </a:r>
            <a:r>
              <a:rPr lang="en-US" sz="1400" baseline="30000" dirty="0"/>
              <a:t>th</a:t>
            </a:r>
            <a:r>
              <a:rPr lang="en-US" sz="1400" dirty="0"/>
              <a:t> Avenue NE/Main Street and the Civic Center District.</a:t>
            </a:r>
            <a:endParaRPr lang="en-US" dirty="0"/>
          </a:p>
          <a:p>
            <a:pPr lvl="2"/>
            <a:r>
              <a:rPr lang="en-US" dirty="0"/>
              <a:t>Land Use Code Amendment (LUCA)</a:t>
            </a:r>
          </a:p>
          <a:p>
            <a:pPr lvl="2"/>
            <a:r>
              <a:rPr lang="en-US" dirty="0"/>
              <a:t>Design Guidelines development</a:t>
            </a:r>
          </a:p>
          <a:p>
            <a:pPr lvl="1"/>
            <a:r>
              <a:rPr lang="en-US" dirty="0"/>
              <a:t>Sequence Two:</a:t>
            </a:r>
          </a:p>
          <a:p>
            <a:pPr lvl="2"/>
            <a:r>
              <a:rPr lang="en-US" dirty="0"/>
              <a:t>I-405 crossing/interface with:</a:t>
            </a:r>
          </a:p>
          <a:p>
            <a:pPr lvl="3"/>
            <a:r>
              <a:rPr lang="en-US" sz="2400" dirty="0"/>
              <a:t>Downtown</a:t>
            </a:r>
          </a:p>
          <a:p>
            <a:pPr lvl="3"/>
            <a:r>
              <a:rPr lang="en-US" sz="2400" dirty="0"/>
              <a:t>Wilburton Commercial Area future vision (2019)</a:t>
            </a:r>
          </a:p>
          <a:p>
            <a:pPr lvl="3"/>
            <a:r>
              <a:rPr lang="en-US" sz="2400" dirty="0"/>
              <a:t>Eastside Rail Corridor</a:t>
            </a:r>
          </a:p>
        </p:txBody>
      </p:sp>
    </p:spTree>
    <p:extLst>
      <p:ext uri="{BB962C8B-B14F-4D97-AF65-F5344CB8AC3E}">
        <p14:creationId xmlns:p14="http://schemas.microsoft.com/office/powerpoint/2010/main" val="186827227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8177</TotalTime>
  <Words>314</Words>
  <Application>Microsoft Office PowerPoint</Application>
  <PresentationFormat>On-screen Show (4:3)</PresentationFormat>
  <Paragraphs>63</Paragraphs>
  <Slides>10</Slides>
  <Notes>10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Wingdings</vt:lpstr>
      <vt:lpstr>Pixel</vt:lpstr>
      <vt:lpstr>Acrobat Document</vt:lpstr>
      <vt:lpstr>2018 Comprehensive Plan Amendments Final Review</vt:lpstr>
      <vt:lpstr>2018 Annual Comprehensive Plan Amendments Final Review Public Hearing</vt:lpstr>
      <vt:lpstr>2018 Annual Comprehensive Plan Amendments Final Review Public Hearing</vt:lpstr>
      <vt:lpstr>PowerPoint Presentation</vt:lpstr>
      <vt:lpstr>2018 Comprehensive Plan Amendments Final Review</vt:lpstr>
      <vt:lpstr>PowerPoint Presentation</vt:lpstr>
      <vt:lpstr>Grand Connection</vt:lpstr>
      <vt:lpstr>Grand Connection Final Review Public Comment</vt:lpstr>
      <vt:lpstr>Grand Connection Plan Amendment Next Steps</vt:lpstr>
      <vt:lpstr>2018 Comprehensive Plan Amendments Final Review</vt:lpstr>
    </vt:vector>
  </TitlesOfParts>
  <Company>City of Bellevue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NMatz</dc:creator>
  <cp:lastModifiedBy>Terry Cullen</cp:lastModifiedBy>
  <cp:revision>463</cp:revision>
  <cp:lastPrinted>2018-06-13T15:41:06Z</cp:lastPrinted>
  <dcterms:created xsi:type="dcterms:W3CDTF">2007-03-05T23:32:57Z</dcterms:created>
  <dcterms:modified xsi:type="dcterms:W3CDTF">2018-11-08T01:34:48Z</dcterms:modified>
</cp:coreProperties>
</file>