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
  </p:notesMasterIdLst>
  <p:handoutMasterIdLst>
    <p:handoutMasterId r:id="rId15"/>
  </p:handoutMasterIdLst>
  <p:sldIdLst>
    <p:sldId id="258" r:id="rId2"/>
    <p:sldId id="278" r:id="rId3"/>
    <p:sldId id="268" r:id="rId4"/>
    <p:sldId id="307" r:id="rId5"/>
    <p:sldId id="303" r:id="rId6"/>
    <p:sldId id="302" r:id="rId7"/>
    <p:sldId id="304" r:id="rId8"/>
    <p:sldId id="305" r:id="rId9"/>
    <p:sldId id="299" r:id="rId10"/>
    <p:sldId id="300" r:id="rId11"/>
    <p:sldId id="301" r:id="rId12"/>
    <p:sldId id="306" r:id="rId13"/>
  </p:sldIdLst>
  <p:sldSz cx="9144000" cy="6858000" type="screen4x3"/>
  <p:notesSz cx="6980238"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72" userDrawn="1">
          <p15:clr>
            <a:srgbClr val="A4A3A4"/>
          </p15:clr>
        </p15:guide>
        <p15:guide id="2" pos="312"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9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6981"/>
    <a:srgbClr val="5F9E96"/>
    <a:srgbClr val="4682B4"/>
    <a:srgbClr val="008B8B"/>
    <a:srgbClr val="00CED1"/>
    <a:srgbClr val="CD5C5C"/>
    <a:srgbClr val="20B2AA"/>
    <a:srgbClr val="07116F"/>
    <a:srgbClr val="008080"/>
    <a:srgbClr val="94AF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737" autoAdjust="0"/>
    <p:restoredTop sz="94660"/>
  </p:normalViewPr>
  <p:slideViewPr>
    <p:cSldViewPr snapToGrid="0" showGuides="1">
      <p:cViewPr varScale="1">
        <p:scale>
          <a:sx n="84" d="100"/>
          <a:sy n="84" d="100"/>
        </p:scale>
        <p:origin x="1076" y="72"/>
      </p:cViewPr>
      <p:guideLst>
        <p:guide orient="horz" pos="1272"/>
        <p:guide pos="312"/>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64" d="100"/>
          <a:sy n="64" d="100"/>
        </p:scale>
        <p:origin x="3084" y="36"/>
      </p:cViewPr>
      <p:guideLst>
        <p:guide orient="horz" pos="2880"/>
        <p:guide pos="219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D79A25B-5534-4EA7-9F76-FB33EA3E1B7D}"/>
              </a:ext>
            </a:extLst>
          </p:cNvPr>
          <p:cNvSpPr>
            <a:spLocks noGrp="1"/>
          </p:cNvSpPr>
          <p:nvPr>
            <p:ph type="hdr" sz="quarter"/>
          </p:nvPr>
        </p:nvSpPr>
        <p:spPr>
          <a:xfrm>
            <a:off x="0" y="0"/>
            <a:ext cx="3024188"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873CBED-58E5-484F-BF7E-AC6C230BB7DA}"/>
              </a:ext>
            </a:extLst>
          </p:cNvPr>
          <p:cNvSpPr>
            <a:spLocks noGrp="1"/>
          </p:cNvSpPr>
          <p:nvPr>
            <p:ph type="dt" sz="quarter" idx="1"/>
          </p:nvPr>
        </p:nvSpPr>
        <p:spPr>
          <a:xfrm>
            <a:off x="3954467" y="0"/>
            <a:ext cx="3024187" cy="458788"/>
          </a:xfrm>
          <a:prstGeom prst="rect">
            <a:avLst/>
          </a:prstGeom>
        </p:spPr>
        <p:txBody>
          <a:bodyPr vert="horz" lIns="91440" tIns="45720" rIns="91440" bIns="45720" rtlCol="0"/>
          <a:lstStyle>
            <a:lvl1pPr algn="r">
              <a:defRPr sz="1200"/>
            </a:lvl1pPr>
          </a:lstStyle>
          <a:p>
            <a:fld id="{BA16ED7A-8DDC-4E4F-ABCC-89C02F226D15}" type="datetimeFigureOut">
              <a:rPr lang="en-US" smtClean="0"/>
              <a:t>7/9/2018</a:t>
            </a:fld>
            <a:endParaRPr lang="en-US"/>
          </a:p>
        </p:txBody>
      </p:sp>
      <p:sp>
        <p:nvSpPr>
          <p:cNvPr id="4" name="Footer Placeholder 3">
            <a:extLst>
              <a:ext uri="{FF2B5EF4-FFF2-40B4-BE49-F238E27FC236}">
                <a16:creationId xmlns:a16="http://schemas.microsoft.com/office/drawing/2014/main" id="{6F18F203-A33C-4CF4-B145-849F3FF450B8}"/>
              </a:ext>
            </a:extLst>
          </p:cNvPr>
          <p:cNvSpPr>
            <a:spLocks noGrp="1"/>
          </p:cNvSpPr>
          <p:nvPr>
            <p:ph type="ftr" sz="quarter" idx="2"/>
          </p:nvPr>
        </p:nvSpPr>
        <p:spPr>
          <a:xfrm>
            <a:off x="0" y="8685221"/>
            <a:ext cx="3024188"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161B6E3-D870-4867-8755-25E9B09E932D}"/>
              </a:ext>
            </a:extLst>
          </p:cNvPr>
          <p:cNvSpPr>
            <a:spLocks noGrp="1"/>
          </p:cNvSpPr>
          <p:nvPr>
            <p:ph type="sldNum" sz="quarter" idx="3"/>
          </p:nvPr>
        </p:nvSpPr>
        <p:spPr>
          <a:xfrm>
            <a:off x="3954467" y="8685221"/>
            <a:ext cx="3024187" cy="458787"/>
          </a:xfrm>
          <a:prstGeom prst="rect">
            <a:avLst/>
          </a:prstGeom>
        </p:spPr>
        <p:txBody>
          <a:bodyPr vert="horz" lIns="91440" tIns="45720" rIns="91440" bIns="45720" rtlCol="0" anchor="b"/>
          <a:lstStyle>
            <a:lvl1pPr algn="r">
              <a:defRPr sz="1200"/>
            </a:lvl1pPr>
          </a:lstStyle>
          <a:p>
            <a:fld id="{13C11421-0C25-4244-BB75-9D7ECD21A4F1}" type="slidenum">
              <a:rPr lang="en-US" smtClean="0"/>
              <a:t>‹#›</a:t>
            </a:fld>
            <a:endParaRPr lang="en-US"/>
          </a:p>
        </p:txBody>
      </p:sp>
    </p:spTree>
    <p:extLst>
      <p:ext uri="{BB962C8B-B14F-4D97-AF65-F5344CB8AC3E}">
        <p14:creationId xmlns:p14="http://schemas.microsoft.com/office/powerpoint/2010/main" val="31469745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3853" y="0"/>
            <a:ext cx="3024770" cy="458788"/>
          </a:xfrm>
          <a:prstGeom prst="rect">
            <a:avLst/>
          </a:prstGeom>
        </p:spPr>
        <p:txBody>
          <a:bodyPr vert="horz" lIns="91440" tIns="45720" rIns="91440" bIns="45720" rtlCol="0"/>
          <a:lstStyle>
            <a:lvl1pPr algn="r">
              <a:defRPr sz="1200"/>
            </a:lvl1pPr>
          </a:lstStyle>
          <a:p>
            <a:fld id="{40185787-96F1-4FAB-BC25-9FAAAF6A6B52}" type="datetimeFigureOut">
              <a:rPr lang="en-US" smtClean="0"/>
              <a:t>7/9/2018</a:t>
            </a:fld>
            <a:endParaRPr lang="en-US"/>
          </a:p>
        </p:txBody>
      </p:sp>
      <p:sp>
        <p:nvSpPr>
          <p:cNvPr id="4" name="Slide Image Placeholder 3"/>
          <p:cNvSpPr>
            <a:spLocks noGrp="1" noRot="1" noChangeAspect="1"/>
          </p:cNvSpPr>
          <p:nvPr>
            <p:ph type="sldImg" idx="2"/>
          </p:nvPr>
        </p:nvSpPr>
        <p:spPr>
          <a:xfrm>
            <a:off x="1431925" y="1143000"/>
            <a:ext cx="4116388"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024" y="4400550"/>
            <a:ext cx="558419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22"/>
            <a:ext cx="302477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3853" y="8685222"/>
            <a:ext cx="3024770" cy="458787"/>
          </a:xfrm>
          <a:prstGeom prst="rect">
            <a:avLst/>
          </a:prstGeom>
        </p:spPr>
        <p:txBody>
          <a:bodyPr vert="horz" lIns="91440" tIns="45720" rIns="91440" bIns="45720" rtlCol="0" anchor="b"/>
          <a:lstStyle>
            <a:lvl1pPr algn="r">
              <a:defRPr sz="1200"/>
            </a:lvl1pPr>
          </a:lstStyle>
          <a:p>
            <a:fld id="{B5715D9E-66FE-4C7D-8A1C-70FFA68BC151}" type="slidenum">
              <a:rPr lang="en-US" smtClean="0"/>
              <a:t>‹#›</a:t>
            </a:fld>
            <a:endParaRPr lang="en-US"/>
          </a:p>
        </p:txBody>
      </p:sp>
    </p:spTree>
    <p:extLst>
      <p:ext uri="{BB962C8B-B14F-4D97-AF65-F5344CB8AC3E}">
        <p14:creationId xmlns:p14="http://schemas.microsoft.com/office/powerpoint/2010/main" val="16262140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715D9E-66FE-4C7D-8A1C-70FFA68BC151}" type="slidenum">
              <a:rPr lang="en-US" smtClean="0"/>
              <a:t>1</a:t>
            </a:fld>
            <a:endParaRPr lang="en-US"/>
          </a:p>
        </p:txBody>
      </p:sp>
    </p:spTree>
    <p:extLst>
      <p:ext uri="{BB962C8B-B14F-4D97-AF65-F5344CB8AC3E}">
        <p14:creationId xmlns:p14="http://schemas.microsoft.com/office/powerpoint/2010/main" val="3661975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With respect to comprehensive plan and regulatory flexibility, clarify </a:t>
            </a:r>
          </a:p>
          <a:p>
            <a:r>
              <a:rPr lang="en-US" i="1" dirty="0"/>
              <a:t>the city’s fundamental vision and direction as expressed in the City Council’s vision and the Comprehensive Plan provide a framework and guide that should not vary between neighborhood areas. This includes: </a:t>
            </a:r>
            <a:endParaRPr lang="en-US" dirty="0"/>
          </a:p>
          <a:p>
            <a:pPr marL="171450" lvl="0" indent="-171450">
              <a:buFont typeface="Arial" panose="020B0604020202020204" pitchFamily="34" charset="0"/>
              <a:buChar char="•"/>
            </a:pPr>
            <a:r>
              <a:rPr lang="en-US" i="1" dirty="0"/>
              <a:t>Values of stewardship, innovation, and integrity</a:t>
            </a:r>
            <a:endParaRPr lang="en-US" dirty="0"/>
          </a:p>
          <a:p>
            <a:pPr marL="171450" lvl="0" indent="-171450">
              <a:buFont typeface="Arial" panose="020B0604020202020204" pitchFamily="34" charset="0"/>
              <a:buChar char="•"/>
            </a:pPr>
            <a:r>
              <a:rPr lang="en-US" i="1" dirty="0"/>
              <a:t>Vision: we welcome the world, diversity is our strength, we embrace the future while respecting our past.</a:t>
            </a:r>
            <a:endParaRPr lang="en-US" dirty="0"/>
          </a:p>
          <a:p>
            <a:pPr marL="171450" lvl="0" indent="-171450">
              <a:buFont typeface="Arial" panose="020B0604020202020204" pitchFamily="34" charset="0"/>
              <a:buChar char="•"/>
            </a:pPr>
            <a:r>
              <a:rPr lang="en-US" i="1" dirty="0"/>
              <a:t>Comprehensive Plan vision, including the following themes: diverse and vibrant neighborhoods, meeting the housing needs of a diverse population, reliable and predictable transportation system, hub for global business and innovation, stewardship of the environment, active and engaged citizenry; a community that cares; "city in a park"</a:t>
            </a:r>
            <a:endParaRPr lang="en-US" dirty="0"/>
          </a:p>
          <a:p>
            <a:pPr marL="171450" lvl="0" indent="-171450">
              <a:buFont typeface="Arial" panose="020B0604020202020204" pitchFamily="34" charset="0"/>
              <a:buChar char="•"/>
            </a:pPr>
            <a:r>
              <a:rPr lang="en-US" i="1" dirty="0"/>
              <a:t>Citywide growth strategy as established in the Comprehensive Plan</a:t>
            </a:r>
            <a:endParaRPr lang="en-US" dirty="0"/>
          </a:p>
          <a:p>
            <a:pPr marL="171450" lvl="0" indent="-171450">
              <a:spcAft>
                <a:spcPts val="600"/>
              </a:spcAft>
              <a:buFont typeface="Arial" panose="020B0604020202020204" pitchFamily="34" charset="0"/>
              <a:buChar char="•"/>
            </a:pPr>
            <a:r>
              <a:rPr lang="en-US" i="1" dirty="0"/>
              <a:t>Standards for provision of basic city services, such as for transportation, parks, utilities, police, fire and other basic city services</a:t>
            </a:r>
            <a:endParaRPr lang="en-US" dirty="0"/>
          </a:p>
          <a:p>
            <a:r>
              <a:rPr lang="en-US" dirty="0"/>
              <a:t> </a:t>
            </a:r>
            <a:r>
              <a:rPr lang="en-US" i="1" dirty="0"/>
              <a:t>Within this framework, potential plan or regulatory changes may be appropriate. An example of this type of change could include a plan amendment to reflect a neighborhood area decision related to detached accessory dwelling units, environmental stewardship or other similar neighborhood-focused topic. </a:t>
            </a:r>
            <a:endParaRPr lang="en-US" dirty="0"/>
          </a:p>
          <a:p>
            <a:endParaRPr lang="en-US" dirty="0"/>
          </a:p>
        </p:txBody>
      </p:sp>
      <p:sp>
        <p:nvSpPr>
          <p:cNvPr id="4" name="Slide Number Placeholder 3"/>
          <p:cNvSpPr>
            <a:spLocks noGrp="1"/>
          </p:cNvSpPr>
          <p:nvPr>
            <p:ph type="sldNum" sz="quarter" idx="10"/>
          </p:nvPr>
        </p:nvSpPr>
        <p:spPr/>
        <p:txBody>
          <a:bodyPr/>
          <a:lstStyle/>
          <a:p>
            <a:fld id="{B5715D9E-66FE-4C7D-8A1C-70FFA68BC151}" type="slidenum">
              <a:rPr lang="en-US" smtClean="0"/>
              <a:t>10</a:t>
            </a:fld>
            <a:endParaRPr lang="en-US"/>
          </a:p>
        </p:txBody>
      </p:sp>
    </p:spTree>
    <p:extLst>
      <p:ext uri="{BB962C8B-B14F-4D97-AF65-F5344CB8AC3E}">
        <p14:creationId xmlns:p14="http://schemas.microsoft.com/office/powerpoint/2010/main" val="1222951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the proposed schedule of two plans per year is intended to provide a balance that allows for inclusive and meaningful participation while moving as quickly and efficiently as possible. </a:t>
            </a:r>
            <a:endParaRPr lang="en-US" dirty="0"/>
          </a:p>
          <a:p>
            <a:endParaRPr lang="en-US" dirty="0"/>
          </a:p>
          <a:p>
            <a:r>
              <a:rPr lang="en-US" i="1" dirty="0"/>
              <a:t>On average, neighborhood areas have a population of about 9,000, rising to 17,000 persons in the largest area. Combining neighborhood areas with relatively large population or geographic area could make it difficult to achieve our engagement goals within our time frame. However, there may be opportunities to combine areas with relatively small populations or geographic area. </a:t>
            </a:r>
          </a:p>
          <a:p>
            <a:r>
              <a:rPr lang="en-US" i="1" dirty="0"/>
              <a:t>As planning proceeds, there may be circumstances that would allow similar solutions to be applied to multiple areas. Staff proposes to continue to explore these opportunities and work with Council to expedite the planning process wherever possible.</a:t>
            </a:r>
          </a:p>
          <a:p>
            <a:r>
              <a:rPr lang="en-US" i="1" dirty="0"/>
              <a:t>Multiple ways to engage with the city outside of neighborhood planning</a:t>
            </a:r>
            <a:endParaRPr lang="en-US" dirty="0"/>
          </a:p>
          <a:p>
            <a:endParaRPr lang="en-US" dirty="0"/>
          </a:p>
          <a:p>
            <a:r>
              <a:rPr lang="en-US" i="1" dirty="0"/>
              <a:t>We recommends regular briefings to share status and progress, direction and issues to the Council and Commission rather than direct participation in events. Specific meetings that would be most informative and conducive for Council or Commission participation could also be identified.</a:t>
            </a:r>
            <a:endParaRPr lang="en-US" dirty="0"/>
          </a:p>
          <a:p>
            <a:endParaRPr lang="en-US" dirty="0"/>
          </a:p>
        </p:txBody>
      </p:sp>
      <p:sp>
        <p:nvSpPr>
          <p:cNvPr id="4" name="Slide Number Placeholder 3"/>
          <p:cNvSpPr>
            <a:spLocks noGrp="1"/>
          </p:cNvSpPr>
          <p:nvPr>
            <p:ph type="sldNum" sz="quarter" idx="10"/>
          </p:nvPr>
        </p:nvSpPr>
        <p:spPr/>
        <p:txBody>
          <a:bodyPr/>
          <a:lstStyle/>
          <a:p>
            <a:fld id="{B5715D9E-66FE-4C7D-8A1C-70FFA68BC151}" type="slidenum">
              <a:rPr lang="en-US" smtClean="0"/>
              <a:t>11</a:t>
            </a:fld>
            <a:endParaRPr lang="en-US"/>
          </a:p>
        </p:txBody>
      </p:sp>
    </p:spTree>
    <p:extLst>
      <p:ext uri="{BB962C8B-B14F-4D97-AF65-F5344CB8AC3E}">
        <p14:creationId xmlns:p14="http://schemas.microsoft.com/office/powerpoint/2010/main" val="2783040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715D9E-66FE-4C7D-8A1C-70FFA68BC151}" type="slidenum">
              <a:rPr lang="en-US" smtClean="0"/>
              <a:t>12</a:t>
            </a:fld>
            <a:endParaRPr lang="en-US"/>
          </a:p>
        </p:txBody>
      </p:sp>
    </p:spTree>
    <p:extLst>
      <p:ext uri="{BB962C8B-B14F-4D97-AF65-F5344CB8AC3E}">
        <p14:creationId xmlns:p14="http://schemas.microsoft.com/office/powerpoint/2010/main" val="79947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29 – presented overview of the proposed NAP, took notes on Council direction and comments; also described June 12 neighborhood leaders forum – bringing back responses to comments and input from the June 12 meeting.</a:t>
            </a:r>
          </a:p>
          <a:p>
            <a:endParaRPr lang="en-US" dirty="0"/>
          </a:p>
          <a:p>
            <a:r>
              <a:rPr lang="en-US" dirty="0"/>
              <a:t>Seeking direction on moving forward with initiation of NAP and bringing forward to Council options for an approach to neighborhood area planning sequencing</a:t>
            </a:r>
          </a:p>
          <a:p>
            <a:endParaRPr lang="en-US" dirty="0"/>
          </a:p>
        </p:txBody>
      </p:sp>
      <p:sp>
        <p:nvSpPr>
          <p:cNvPr id="4" name="Slide Number Placeholder 3"/>
          <p:cNvSpPr>
            <a:spLocks noGrp="1"/>
          </p:cNvSpPr>
          <p:nvPr>
            <p:ph type="sldNum" sz="quarter" idx="10"/>
          </p:nvPr>
        </p:nvSpPr>
        <p:spPr/>
        <p:txBody>
          <a:bodyPr/>
          <a:lstStyle/>
          <a:p>
            <a:fld id="{B5715D9E-66FE-4C7D-8A1C-70FFA68BC151}" type="slidenum">
              <a:rPr lang="en-US" smtClean="0"/>
              <a:t>2</a:t>
            </a:fld>
            <a:endParaRPr lang="en-US"/>
          </a:p>
        </p:txBody>
      </p:sp>
    </p:spTree>
    <p:extLst>
      <p:ext uri="{BB962C8B-B14F-4D97-AF65-F5344CB8AC3E}">
        <p14:creationId xmlns:p14="http://schemas.microsoft.com/office/powerpoint/2010/main" val="1467617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Short summary of the process that staff is proposing and presented to Council on May 29 and to the neighborhood leaders on June 12</a:t>
            </a:r>
          </a:p>
          <a:p>
            <a:r>
              <a:rPr lang="en-US" dirty="0"/>
              <a:t>One year time frame, two per year</a:t>
            </a:r>
          </a:p>
          <a:p>
            <a:r>
              <a:rPr lang="en-US" dirty="0"/>
              <a:t>We want to provide space and room to allow for meaningful participation and conversations. On balance, proposing a one year work program, with two plans per year.</a:t>
            </a:r>
          </a:p>
          <a:p>
            <a:r>
              <a:rPr lang="en-US" dirty="0"/>
              <a:t>Schedule that would allow the more active neighborhood parts of the planning process to happen during the school year, so roughly September through June</a:t>
            </a:r>
          </a:p>
          <a:p>
            <a:r>
              <a:rPr lang="en-US" b="1" dirty="0"/>
              <a:t>Discovery</a:t>
            </a:r>
            <a:r>
              <a:rPr lang="en-US" dirty="0"/>
              <a:t> – a chance to share information, have a two-way conversation about what is important to residents in the NA and for city representatives to share citywide priorities.  Start on identification of priorities that we should be focusing on in the next phase of work.</a:t>
            </a:r>
          </a:p>
          <a:p>
            <a:r>
              <a:rPr lang="en-US" b="1" dirty="0"/>
              <a:t>Refine and develop priorities</a:t>
            </a:r>
            <a:r>
              <a:rPr lang="en-US" dirty="0"/>
              <a:t> – Roll up the sleeves work sessions to turn preliminary ideas/priorities into more developed strategies and actions. Discussion circles, city staff as subject matter experts and trained citizen facilitators as we move forward. Also an opportunity for a tactical urbanism project – which is essentially short demonstration project in the neighborhood to test concepts. Outcome will be the draft strategies and actions for community discussion. </a:t>
            </a:r>
          </a:p>
          <a:p>
            <a:r>
              <a:rPr lang="en-US" b="1" dirty="0"/>
              <a:t>Review and validation</a:t>
            </a:r>
            <a:r>
              <a:rPr lang="en-US" dirty="0"/>
              <a:t> – opportunity to broadly engage with the community to confirm understandings, resolved outstanding issues, and achieve agreement on draft strategies. Outcome will be the draft NAP.  </a:t>
            </a:r>
          </a:p>
          <a:p>
            <a:endParaRPr lang="en-US" dirty="0"/>
          </a:p>
          <a:p>
            <a:endParaRPr lang="en-US" dirty="0"/>
          </a:p>
        </p:txBody>
      </p:sp>
      <p:sp>
        <p:nvSpPr>
          <p:cNvPr id="4" name="Slide Number Placeholder 3"/>
          <p:cNvSpPr>
            <a:spLocks noGrp="1"/>
          </p:cNvSpPr>
          <p:nvPr>
            <p:ph type="sldNum" sz="quarter" idx="10"/>
          </p:nvPr>
        </p:nvSpPr>
        <p:spPr/>
        <p:txBody>
          <a:bodyPr/>
          <a:lstStyle/>
          <a:p>
            <a:fld id="{B5715D9E-66FE-4C7D-8A1C-70FFA68BC151}" type="slidenum">
              <a:rPr lang="en-US" smtClean="0"/>
              <a:t>3</a:t>
            </a:fld>
            <a:endParaRPr lang="en-US"/>
          </a:p>
        </p:txBody>
      </p:sp>
    </p:spTree>
    <p:extLst>
      <p:ext uri="{BB962C8B-B14F-4D97-AF65-F5344CB8AC3E}">
        <p14:creationId xmlns:p14="http://schemas.microsoft.com/office/powerpoint/2010/main" val="2293662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Neighborhood Leaders Forum on June 12</a:t>
            </a:r>
          </a:p>
          <a:p>
            <a:r>
              <a:rPr lang="en-US" dirty="0"/>
              <a:t>Attended by about 40 members of the public</a:t>
            </a:r>
          </a:p>
          <a:p>
            <a:r>
              <a:rPr lang="en-US" dirty="0"/>
              <a:t>Shared conversation – opportunities for residents to share what is important about their neighborhood area; a chance for staff to describe the proposed program; and a discussion feedback, any words of advice </a:t>
            </a:r>
          </a:p>
          <a:p>
            <a:endParaRPr lang="en-US" dirty="0"/>
          </a:p>
          <a:p>
            <a:endParaRPr lang="en-US" dirty="0"/>
          </a:p>
        </p:txBody>
      </p:sp>
      <p:sp>
        <p:nvSpPr>
          <p:cNvPr id="4" name="Slide Number Placeholder 3"/>
          <p:cNvSpPr>
            <a:spLocks noGrp="1"/>
          </p:cNvSpPr>
          <p:nvPr>
            <p:ph type="sldNum" sz="quarter" idx="10"/>
          </p:nvPr>
        </p:nvSpPr>
        <p:spPr/>
        <p:txBody>
          <a:bodyPr/>
          <a:lstStyle/>
          <a:p>
            <a:fld id="{B5715D9E-66FE-4C7D-8A1C-70FFA68BC151}" type="slidenum">
              <a:rPr lang="en-US" smtClean="0"/>
              <a:t>4</a:t>
            </a:fld>
            <a:endParaRPr lang="en-US"/>
          </a:p>
        </p:txBody>
      </p:sp>
    </p:spTree>
    <p:extLst>
      <p:ext uri="{BB962C8B-B14F-4D97-AF65-F5344CB8AC3E}">
        <p14:creationId xmlns:p14="http://schemas.microsoft.com/office/powerpoint/2010/main" val="1614752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three questions:</a:t>
            </a:r>
          </a:p>
          <a:p>
            <a:pPr marL="228600" indent="-228600">
              <a:buAutoNum type="arabicPeriod"/>
            </a:pPr>
            <a:r>
              <a:rPr lang="en-US" dirty="0"/>
              <a:t>What makes your neighborhood unique and distinctive</a:t>
            </a:r>
          </a:p>
          <a:p>
            <a:pPr marL="228600" indent="-228600">
              <a:buAutoNum type="arabicPeriod"/>
            </a:pPr>
            <a:r>
              <a:rPr lang="en-US" dirty="0"/>
              <a:t>What do you like to do in your neighborhood</a:t>
            </a:r>
          </a:p>
          <a:p>
            <a:pPr marL="228600" indent="-228600">
              <a:buAutoNum type="arabicPeriod"/>
            </a:pPr>
            <a:r>
              <a:rPr lang="en-US" dirty="0"/>
              <a:t>What emerging issues do you see in the future for your neighborhood</a:t>
            </a:r>
          </a:p>
          <a:p>
            <a:pPr marL="228600" indent="-228600">
              <a:buAutoNum type="arabicPeriod"/>
            </a:pPr>
            <a:endParaRPr lang="en-US" dirty="0"/>
          </a:p>
          <a:p>
            <a:r>
              <a:rPr lang="en-US" dirty="0"/>
              <a:t>Illustrate responses; spend a little time with your neighborhood area map, meet others in your area and talk about your responses.  Shared with group as a whole</a:t>
            </a:r>
          </a:p>
          <a:p>
            <a:endParaRPr lang="en-US" dirty="0"/>
          </a:p>
          <a:p>
            <a:r>
              <a:rPr lang="en-US" dirty="0"/>
              <a:t>Big picture themes – character, sense of neighborliness, parks/open space, trees are what make neighborhoods unique</a:t>
            </a:r>
          </a:p>
          <a:p>
            <a:r>
              <a:rPr lang="en-US" dirty="0"/>
              <a:t>People like to walk, use parks, appreciate nature</a:t>
            </a:r>
          </a:p>
          <a:p>
            <a:r>
              <a:rPr lang="en-US" dirty="0"/>
              <a:t>Emerging issues – traffic (congestion and safety) and how growth is impacting their neighborhood</a:t>
            </a:r>
          </a:p>
        </p:txBody>
      </p:sp>
      <p:sp>
        <p:nvSpPr>
          <p:cNvPr id="4" name="Slide Number Placeholder 3"/>
          <p:cNvSpPr>
            <a:spLocks noGrp="1"/>
          </p:cNvSpPr>
          <p:nvPr>
            <p:ph type="sldNum" sz="quarter" idx="10"/>
          </p:nvPr>
        </p:nvSpPr>
        <p:spPr/>
        <p:txBody>
          <a:bodyPr/>
          <a:lstStyle/>
          <a:p>
            <a:fld id="{B5715D9E-66FE-4C7D-8A1C-70FFA68BC151}" type="slidenum">
              <a:rPr lang="en-US" smtClean="0"/>
              <a:t>5</a:t>
            </a:fld>
            <a:endParaRPr lang="en-US"/>
          </a:p>
        </p:txBody>
      </p:sp>
    </p:spTree>
    <p:extLst>
      <p:ext uri="{BB962C8B-B14F-4D97-AF65-F5344CB8AC3E}">
        <p14:creationId xmlns:p14="http://schemas.microsoft.com/office/powerpoint/2010/main" val="2981002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was positive – good ideas, questions </a:t>
            </a:r>
          </a:p>
          <a:p>
            <a:endParaRPr lang="en-US" dirty="0"/>
          </a:p>
          <a:p>
            <a:r>
              <a:rPr lang="en-US" dirty="0"/>
              <a:t>Many ideas, all good and will be incorporated into the process</a:t>
            </a:r>
          </a:p>
          <a:p>
            <a:pPr marL="457200" indent="-457200">
              <a:buFont typeface="Arial" panose="020B0604020202020204" pitchFamily="34" charset="0"/>
              <a:buChar char="•"/>
            </a:pPr>
            <a:r>
              <a:rPr lang="en-US" dirty="0"/>
              <a:t>Inclusive – language and people</a:t>
            </a:r>
          </a:p>
          <a:p>
            <a:pPr marL="457200" indent="-457200">
              <a:buFont typeface="Arial" panose="020B0604020202020204" pitchFamily="34" charset="0"/>
              <a:buChar char="•"/>
            </a:pPr>
            <a:r>
              <a:rPr lang="en-US" dirty="0"/>
              <a:t>Schools – as meeting places, public/private, as a way to bring in youth to the process</a:t>
            </a:r>
          </a:p>
          <a:p>
            <a:pPr marL="457200" indent="-457200">
              <a:buFont typeface="Arial" panose="020B0604020202020204" pitchFamily="34" charset="0"/>
              <a:buChar char="•"/>
            </a:pPr>
            <a:r>
              <a:rPr lang="en-US" dirty="0"/>
              <a:t>Shared training – looking for opportunities to provide broader training about the city – shared between first two neighborhoods, larger groups</a:t>
            </a:r>
          </a:p>
          <a:p>
            <a:pPr marL="457200" indent="-457200">
              <a:buFont typeface="Arial" panose="020B0604020202020204" pitchFamily="34" charset="0"/>
              <a:buChar char="•"/>
            </a:pPr>
            <a:r>
              <a:rPr lang="en-US" dirty="0"/>
              <a:t>Faith-based organizations – bring in faith based organization</a:t>
            </a:r>
          </a:p>
          <a:p>
            <a:pPr marL="457200" indent="-457200">
              <a:buFont typeface="Arial" panose="020B0604020202020204" pitchFamily="34" charset="0"/>
              <a:buChar char="•"/>
            </a:pPr>
            <a:r>
              <a:rPr lang="en-US" dirty="0"/>
              <a:t>Story-telling – bringing personal stories that are part of why neighborhoods are distinct and unique and also bring a sense of history</a:t>
            </a:r>
          </a:p>
          <a:p>
            <a:pPr marL="457200" indent="-457200">
              <a:buFont typeface="Arial" panose="020B0604020202020204" pitchFamily="34" charset="0"/>
              <a:buChar char="•"/>
            </a:pPr>
            <a:r>
              <a:rPr lang="en-US" dirty="0"/>
              <a:t>Remove barriers – childcare, multiple venues, times  and days, ways to participate</a:t>
            </a:r>
          </a:p>
          <a:p>
            <a:endParaRPr lang="en-US" dirty="0"/>
          </a:p>
        </p:txBody>
      </p:sp>
      <p:sp>
        <p:nvSpPr>
          <p:cNvPr id="4" name="Slide Number Placeholder 3"/>
          <p:cNvSpPr>
            <a:spLocks noGrp="1"/>
          </p:cNvSpPr>
          <p:nvPr>
            <p:ph type="sldNum" sz="quarter" idx="10"/>
          </p:nvPr>
        </p:nvSpPr>
        <p:spPr/>
        <p:txBody>
          <a:bodyPr/>
          <a:lstStyle/>
          <a:p>
            <a:fld id="{B5715D9E-66FE-4C7D-8A1C-70FFA68BC151}" type="slidenum">
              <a:rPr lang="en-US" smtClean="0"/>
              <a:t>6</a:t>
            </a:fld>
            <a:endParaRPr lang="en-US"/>
          </a:p>
        </p:txBody>
      </p:sp>
    </p:spTree>
    <p:extLst>
      <p:ext uri="{BB962C8B-B14F-4D97-AF65-F5344CB8AC3E}">
        <p14:creationId xmlns:p14="http://schemas.microsoft.com/office/powerpoint/2010/main" val="1816461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talked about process</a:t>
            </a:r>
          </a:p>
          <a:p>
            <a:r>
              <a:rPr lang="en-US" dirty="0"/>
              <a:t>Kick-off packet – brief overview of </a:t>
            </a:r>
            <a:r>
              <a:rPr lang="en-US" dirty="0" err="1"/>
              <a:t>cp</a:t>
            </a:r>
            <a:r>
              <a:rPr lang="en-US" dirty="0"/>
              <a:t>; capital investments in neighborhood; programs applicable to the neighborhood area</a:t>
            </a:r>
          </a:p>
          <a:p>
            <a:r>
              <a:rPr lang="en-US" dirty="0"/>
              <a:t>Breakdown of the existing plans – what was important 15 or 20 years ago, is it still important? What has changed and </a:t>
            </a:r>
          </a:p>
          <a:p>
            <a:r>
              <a:rPr lang="en-US" dirty="0"/>
              <a:t>Shared training – 101 on comprehensive plan, how to engage</a:t>
            </a:r>
          </a:p>
          <a:p>
            <a:endParaRPr lang="en-US" dirty="0"/>
          </a:p>
        </p:txBody>
      </p:sp>
      <p:sp>
        <p:nvSpPr>
          <p:cNvPr id="4" name="Slide Number Placeholder 3"/>
          <p:cNvSpPr>
            <a:spLocks noGrp="1"/>
          </p:cNvSpPr>
          <p:nvPr>
            <p:ph type="sldNum" sz="quarter" idx="10"/>
          </p:nvPr>
        </p:nvSpPr>
        <p:spPr/>
        <p:txBody>
          <a:bodyPr/>
          <a:lstStyle/>
          <a:p>
            <a:fld id="{B5715D9E-66FE-4C7D-8A1C-70FFA68BC151}" type="slidenum">
              <a:rPr lang="en-US" smtClean="0"/>
              <a:t>7</a:t>
            </a:fld>
            <a:endParaRPr lang="en-US"/>
          </a:p>
        </p:txBody>
      </p:sp>
    </p:spTree>
    <p:extLst>
      <p:ext uri="{BB962C8B-B14F-4D97-AF65-F5344CB8AC3E}">
        <p14:creationId xmlns:p14="http://schemas.microsoft.com/office/powerpoint/2010/main" val="3415958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Considerations:</a:t>
            </a:r>
          </a:p>
          <a:p>
            <a:endParaRPr lang="en-US" dirty="0"/>
          </a:p>
          <a:p>
            <a:r>
              <a:rPr lang="en-US" dirty="0"/>
              <a:t>Shared boundaries – might be more efficient and potential to have common issues</a:t>
            </a:r>
          </a:p>
          <a:p>
            <a:r>
              <a:rPr lang="en-US" dirty="0"/>
              <a:t>Where there are inherent dependencies – primarily residential neighborhood that might depend on commercial services</a:t>
            </a:r>
          </a:p>
          <a:p>
            <a:r>
              <a:rPr lang="en-US" dirty="0"/>
              <a:t>Think about where are the most urgent issues</a:t>
            </a:r>
          </a:p>
          <a:p>
            <a:r>
              <a:rPr lang="en-US" dirty="0"/>
              <a:t>Don’t over-combine – make sure that we remember that this process is intended to recognize the unique and distinctive character of our neighborhoods and we don’t want to force a process that doesn’t recognize that in the interest of trying to move more quickly</a:t>
            </a:r>
          </a:p>
        </p:txBody>
      </p:sp>
      <p:sp>
        <p:nvSpPr>
          <p:cNvPr id="4" name="Slide Number Placeholder 3"/>
          <p:cNvSpPr>
            <a:spLocks noGrp="1"/>
          </p:cNvSpPr>
          <p:nvPr>
            <p:ph type="sldNum" sz="quarter" idx="10"/>
          </p:nvPr>
        </p:nvSpPr>
        <p:spPr/>
        <p:txBody>
          <a:bodyPr/>
          <a:lstStyle/>
          <a:p>
            <a:fld id="{B5715D9E-66FE-4C7D-8A1C-70FFA68BC151}" type="slidenum">
              <a:rPr lang="en-US" smtClean="0"/>
              <a:t>8</a:t>
            </a:fld>
            <a:endParaRPr lang="en-US"/>
          </a:p>
        </p:txBody>
      </p:sp>
    </p:spTree>
    <p:extLst>
      <p:ext uri="{BB962C8B-B14F-4D97-AF65-F5344CB8AC3E}">
        <p14:creationId xmlns:p14="http://schemas.microsoft.com/office/powerpoint/2010/main" val="3362828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Inclusive – addressed using our full menu of reaching out to people – social media, traditional methods, looking for ways to reach to different cultural groups, schools, </a:t>
            </a:r>
          </a:p>
          <a:p>
            <a:pPr marL="171450" indent="-171450">
              <a:buFont typeface="Arial" panose="020B0604020202020204" pitchFamily="34" charset="0"/>
              <a:buChar char="•"/>
            </a:pPr>
            <a:r>
              <a:rPr lang="en-US" dirty="0"/>
              <a:t>Tracking contact information so that we can make sure that people continue to be notified over the course of the process</a:t>
            </a:r>
          </a:p>
          <a:p>
            <a:pPr marL="171450" indent="-171450">
              <a:buFont typeface="Arial" panose="020B0604020202020204" pitchFamily="34" charset="0"/>
              <a:buChar char="•"/>
            </a:pPr>
            <a:r>
              <a:rPr lang="en-US" dirty="0"/>
              <a:t>Looking for ways to include local businesses – such as providing special times/days that are more convenient for business owners, as well as inclusion in the broader outreach process</a:t>
            </a:r>
          </a:p>
          <a:p>
            <a:pPr marL="171450" indent="-171450">
              <a:buFont typeface="Arial" panose="020B0604020202020204" pitchFamily="34" charset="0"/>
              <a:buChar char="•"/>
            </a:pPr>
            <a:r>
              <a:rPr lang="en-US" dirty="0"/>
              <a:t>Neighborhood boundaries – making sure that we recognize interests of adjoining areas; but also recognize that the voices of those in the neighborhood area will carry the greatest weight; and tracking issues that cross boundaries are preserved</a:t>
            </a:r>
          </a:p>
          <a:p>
            <a:pPr marL="171450" indent="-171450">
              <a:buFont typeface="Arial" panose="020B0604020202020204" pitchFamily="34" charset="0"/>
              <a:buChar char="•"/>
            </a:pPr>
            <a:r>
              <a:rPr lang="en-US" dirty="0"/>
              <a:t>Skills and training – weaving into the planning process opportunities for helping people and the neighborhood area to expand capacity for working together effectively, finding solutions, and making effective decisions.</a:t>
            </a:r>
          </a:p>
          <a:p>
            <a:endParaRPr lang="en-US" dirty="0"/>
          </a:p>
          <a:p>
            <a:r>
              <a:rPr lang="en-US" dirty="0"/>
              <a:t>Appreciate these comments and wholeheartedly intend to bring into the process. Most comments about public engagement from Council and from the neighborhood forum – We are excited about the opportunity to partner with neighborhoods in a very full and multi-faceted way.  Partner because recognize limit on what we can do internally and hope to work with each neighborhood to expand our reach with their help.</a:t>
            </a:r>
          </a:p>
        </p:txBody>
      </p:sp>
      <p:sp>
        <p:nvSpPr>
          <p:cNvPr id="4" name="Slide Number Placeholder 3"/>
          <p:cNvSpPr>
            <a:spLocks noGrp="1"/>
          </p:cNvSpPr>
          <p:nvPr>
            <p:ph type="sldNum" sz="quarter" idx="10"/>
          </p:nvPr>
        </p:nvSpPr>
        <p:spPr/>
        <p:txBody>
          <a:bodyPr/>
          <a:lstStyle/>
          <a:p>
            <a:fld id="{B5715D9E-66FE-4C7D-8A1C-70FFA68BC151}" type="slidenum">
              <a:rPr lang="en-US" smtClean="0"/>
              <a:t>9</a:t>
            </a:fld>
            <a:endParaRPr lang="en-US"/>
          </a:p>
        </p:txBody>
      </p:sp>
    </p:spTree>
    <p:extLst>
      <p:ext uri="{BB962C8B-B14F-4D97-AF65-F5344CB8AC3E}">
        <p14:creationId xmlns:p14="http://schemas.microsoft.com/office/powerpoint/2010/main" val="2775117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7BACF22-AF52-4DF7-B9ED-78BD8B66998B}" type="slidenum">
              <a:rPr lang="en-US" smtClean="0"/>
              <a:t>‹#›</a:t>
            </a:fld>
            <a:endParaRPr lang="en-US"/>
          </a:p>
        </p:txBody>
      </p:sp>
    </p:spTree>
    <p:extLst>
      <p:ext uri="{BB962C8B-B14F-4D97-AF65-F5344CB8AC3E}">
        <p14:creationId xmlns:p14="http://schemas.microsoft.com/office/powerpoint/2010/main" val="2930625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7BACF22-AF52-4DF7-B9ED-78BD8B66998B}" type="slidenum">
              <a:rPr lang="en-US" smtClean="0"/>
              <a:t>‹#›</a:t>
            </a:fld>
            <a:endParaRPr lang="en-US"/>
          </a:p>
        </p:txBody>
      </p:sp>
    </p:spTree>
    <p:extLst>
      <p:ext uri="{BB962C8B-B14F-4D97-AF65-F5344CB8AC3E}">
        <p14:creationId xmlns:p14="http://schemas.microsoft.com/office/powerpoint/2010/main" val="2629749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7BACF22-AF52-4DF7-B9ED-78BD8B66998B}" type="slidenum">
              <a:rPr lang="en-US" smtClean="0"/>
              <a:t>‹#›</a:t>
            </a:fld>
            <a:endParaRPr lang="en-US"/>
          </a:p>
        </p:txBody>
      </p:sp>
    </p:spTree>
    <p:extLst>
      <p:ext uri="{BB962C8B-B14F-4D97-AF65-F5344CB8AC3E}">
        <p14:creationId xmlns:p14="http://schemas.microsoft.com/office/powerpoint/2010/main" val="2957367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7BACF22-AF52-4DF7-B9ED-78BD8B66998B}" type="slidenum">
              <a:rPr lang="en-US" smtClean="0"/>
              <a:t>‹#›</a:t>
            </a:fld>
            <a:endParaRPr lang="en-US"/>
          </a:p>
        </p:txBody>
      </p:sp>
    </p:spTree>
    <p:extLst>
      <p:ext uri="{BB962C8B-B14F-4D97-AF65-F5344CB8AC3E}">
        <p14:creationId xmlns:p14="http://schemas.microsoft.com/office/powerpoint/2010/main" val="2759797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7BACF22-AF52-4DF7-B9ED-78BD8B66998B}" type="slidenum">
              <a:rPr lang="en-US" smtClean="0"/>
              <a:t>‹#›</a:t>
            </a:fld>
            <a:endParaRPr lang="en-US"/>
          </a:p>
        </p:txBody>
      </p:sp>
    </p:spTree>
    <p:extLst>
      <p:ext uri="{BB962C8B-B14F-4D97-AF65-F5344CB8AC3E}">
        <p14:creationId xmlns:p14="http://schemas.microsoft.com/office/powerpoint/2010/main" val="4165477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7BACF22-AF52-4DF7-B9ED-78BD8B66998B}" type="slidenum">
              <a:rPr lang="en-US" smtClean="0"/>
              <a:t>‹#›</a:t>
            </a:fld>
            <a:endParaRPr lang="en-US"/>
          </a:p>
        </p:txBody>
      </p:sp>
    </p:spTree>
    <p:extLst>
      <p:ext uri="{BB962C8B-B14F-4D97-AF65-F5344CB8AC3E}">
        <p14:creationId xmlns:p14="http://schemas.microsoft.com/office/powerpoint/2010/main" val="1383455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17BACF22-AF52-4DF7-B9ED-78BD8B66998B}" type="slidenum">
              <a:rPr lang="en-US" smtClean="0"/>
              <a:t>‹#›</a:t>
            </a:fld>
            <a:endParaRPr lang="en-US"/>
          </a:p>
        </p:txBody>
      </p:sp>
    </p:spTree>
    <p:extLst>
      <p:ext uri="{BB962C8B-B14F-4D97-AF65-F5344CB8AC3E}">
        <p14:creationId xmlns:p14="http://schemas.microsoft.com/office/powerpoint/2010/main" val="1349913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17BACF22-AF52-4DF7-B9ED-78BD8B66998B}" type="slidenum">
              <a:rPr lang="en-US" smtClean="0"/>
              <a:t>‹#›</a:t>
            </a:fld>
            <a:endParaRPr lang="en-US"/>
          </a:p>
        </p:txBody>
      </p:sp>
    </p:spTree>
    <p:extLst>
      <p:ext uri="{BB962C8B-B14F-4D97-AF65-F5344CB8AC3E}">
        <p14:creationId xmlns:p14="http://schemas.microsoft.com/office/powerpoint/2010/main" val="765123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17BACF22-AF52-4DF7-B9ED-78BD8B66998B}" type="slidenum">
              <a:rPr lang="en-US" smtClean="0"/>
              <a:t>‹#›</a:t>
            </a:fld>
            <a:endParaRPr lang="en-US"/>
          </a:p>
        </p:txBody>
      </p:sp>
    </p:spTree>
    <p:extLst>
      <p:ext uri="{BB962C8B-B14F-4D97-AF65-F5344CB8AC3E}">
        <p14:creationId xmlns:p14="http://schemas.microsoft.com/office/powerpoint/2010/main" val="1039037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7BACF22-AF52-4DF7-B9ED-78BD8B66998B}" type="slidenum">
              <a:rPr lang="en-US" smtClean="0"/>
              <a:t>‹#›</a:t>
            </a:fld>
            <a:endParaRPr lang="en-US"/>
          </a:p>
        </p:txBody>
      </p:sp>
    </p:spTree>
    <p:extLst>
      <p:ext uri="{BB962C8B-B14F-4D97-AF65-F5344CB8AC3E}">
        <p14:creationId xmlns:p14="http://schemas.microsoft.com/office/powerpoint/2010/main" val="500822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760" y="52465"/>
            <a:ext cx="4389239" cy="164592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52465"/>
            <a:ext cx="4572000" cy="59136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82761" y="1817557"/>
            <a:ext cx="4389238" cy="41485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10" name="Group 9">
            <a:extLst>
              <a:ext uri="{FF2B5EF4-FFF2-40B4-BE49-F238E27FC236}">
                <a16:creationId xmlns:a16="http://schemas.microsoft.com/office/drawing/2014/main" id="{D1EF8ABA-9184-441F-BB53-1BCE1426B024}"/>
              </a:ext>
            </a:extLst>
          </p:cNvPr>
          <p:cNvGrpSpPr/>
          <p:nvPr userDrawn="1"/>
        </p:nvGrpSpPr>
        <p:grpSpPr>
          <a:xfrm>
            <a:off x="0" y="6429280"/>
            <a:ext cx="9144000" cy="449706"/>
            <a:chOff x="0" y="6429280"/>
            <a:chExt cx="9144000" cy="449706"/>
          </a:xfrm>
        </p:grpSpPr>
        <p:sp>
          <p:nvSpPr>
            <p:cNvPr id="8" name="Rectangle 7">
              <a:extLst>
                <a:ext uri="{FF2B5EF4-FFF2-40B4-BE49-F238E27FC236}">
                  <a16:creationId xmlns:a16="http://schemas.microsoft.com/office/drawing/2014/main" id="{8F9329A1-6E00-41EA-9E51-9F068C262F5C}"/>
                </a:ext>
              </a:extLst>
            </p:cNvPr>
            <p:cNvSpPr/>
            <p:nvPr userDrawn="1"/>
          </p:nvSpPr>
          <p:spPr>
            <a:xfrm>
              <a:off x="0" y="6513226"/>
              <a:ext cx="9144000" cy="365760"/>
            </a:xfrm>
            <a:prstGeom prst="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3C71801-8B75-446B-BA6E-7FF5EA3C6DE5}"/>
                </a:ext>
              </a:extLst>
            </p:cNvPr>
            <p:cNvSpPr/>
            <p:nvPr userDrawn="1"/>
          </p:nvSpPr>
          <p:spPr>
            <a:xfrm>
              <a:off x="0" y="6429280"/>
              <a:ext cx="9144000" cy="91440"/>
            </a:xfrm>
            <a:prstGeom prst="rect">
              <a:avLst/>
            </a:prstGeom>
            <a:solidFill>
              <a:srgbClr val="DC143C"/>
            </a:solidFill>
            <a:ln>
              <a:solidFill>
                <a:srgbClr val="DC1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Footer Placeholder 4">
            <a:extLst>
              <a:ext uri="{FF2B5EF4-FFF2-40B4-BE49-F238E27FC236}">
                <a16:creationId xmlns:a16="http://schemas.microsoft.com/office/drawing/2014/main" id="{8821BA08-8DE0-4825-8283-26F4A03B90FC}"/>
              </a:ext>
            </a:extLst>
          </p:cNvPr>
          <p:cNvSpPr>
            <a:spLocks noGrp="1"/>
          </p:cNvSpPr>
          <p:nvPr>
            <p:ph type="ftr" sz="quarter" idx="10"/>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C6CCE7F-78FE-428B-AE52-52106ABF301F}"/>
              </a:ext>
            </a:extLst>
          </p:cNvPr>
          <p:cNvSpPr>
            <a:spLocks noGrp="1"/>
          </p:cNvSpPr>
          <p:nvPr>
            <p:ph type="sldNum" sz="quarter" idx="11"/>
          </p:nvPr>
        </p:nvSpPr>
        <p:spPr/>
        <p:txBody>
          <a:bodyPr/>
          <a:lstStyle/>
          <a:p>
            <a:fld id="{17BACF22-AF52-4DF7-B9ED-78BD8B66998B}" type="slidenum">
              <a:rPr lang="en-US" smtClean="0"/>
              <a:t>‹#›</a:t>
            </a:fld>
            <a:endParaRPr lang="en-US"/>
          </a:p>
        </p:txBody>
      </p:sp>
    </p:spTree>
    <p:extLst>
      <p:ext uri="{BB962C8B-B14F-4D97-AF65-F5344CB8AC3E}">
        <p14:creationId xmlns:p14="http://schemas.microsoft.com/office/powerpoint/2010/main" val="1102581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BACF22-AF52-4DF7-B9ED-78BD8B66998B}" type="slidenum">
              <a:rPr lang="en-US" smtClean="0"/>
              <a:t>‹#›</a:t>
            </a:fld>
            <a:endParaRPr lang="en-US"/>
          </a:p>
        </p:txBody>
      </p:sp>
    </p:spTree>
    <p:extLst>
      <p:ext uri="{BB962C8B-B14F-4D97-AF65-F5344CB8AC3E}">
        <p14:creationId xmlns:p14="http://schemas.microsoft.com/office/powerpoint/2010/main" val="34120366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5D0D44-D652-43A0-A38C-CA14B565E022}"/>
              </a:ext>
            </a:extLst>
          </p:cNvPr>
          <p:cNvSpPr/>
          <p:nvPr/>
        </p:nvSpPr>
        <p:spPr>
          <a:xfrm rot="16200000">
            <a:off x="-944597" y="911100"/>
            <a:ext cx="6400800" cy="4537676"/>
          </a:xfrm>
          <a:prstGeom prst="rect">
            <a:avLst/>
          </a:prstGeom>
          <a:solidFill>
            <a:srgbClr val="00808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8080"/>
              </a:solidFill>
              <a:latin typeface="Calibri Light" panose="020F0302020204030204" pitchFamily="34" charset="0"/>
            </a:endParaRPr>
          </a:p>
        </p:txBody>
      </p:sp>
      <p:grpSp>
        <p:nvGrpSpPr>
          <p:cNvPr id="4" name="Group 3">
            <a:extLst>
              <a:ext uri="{FF2B5EF4-FFF2-40B4-BE49-F238E27FC236}">
                <a16:creationId xmlns:a16="http://schemas.microsoft.com/office/drawing/2014/main" id="{D07C900E-5F7F-4BC0-A086-B826114868B9}"/>
              </a:ext>
            </a:extLst>
          </p:cNvPr>
          <p:cNvGrpSpPr/>
          <p:nvPr/>
        </p:nvGrpSpPr>
        <p:grpSpPr>
          <a:xfrm>
            <a:off x="0" y="6380338"/>
            <a:ext cx="9144000" cy="477662"/>
            <a:chOff x="0" y="6401324"/>
            <a:chExt cx="9144000" cy="477662"/>
          </a:xfrm>
        </p:grpSpPr>
        <p:sp>
          <p:nvSpPr>
            <p:cNvPr id="5" name="Rectangle 4">
              <a:extLst>
                <a:ext uri="{FF2B5EF4-FFF2-40B4-BE49-F238E27FC236}">
                  <a16:creationId xmlns:a16="http://schemas.microsoft.com/office/drawing/2014/main" id="{8ECADDEE-BCCD-4A6A-93E6-847EB4B27967}"/>
                </a:ext>
              </a:extLst>
            </p:cNvPr>
            <p:cNvSpPr/>
            <p:nvPr userDrawn="1"/>
          </p:nvSpPr>
          <p:spPr>
            <a:xfrm>
              <a:off x="0" y="6513226"/>
              <a:ext cx="9144000" cy="365760"/>
            </a:xfrm>
            <a:prstGeom prst="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9C5C95C2-4FE6-4AB9-BCAC-DF30B7C18BD2}"/>
                </a:ext>
              </a:extLst>
            </p:cNvPr>
            <p:cNvSpPr/>
            <p:nvPr userDrawn="1"/>
          </p:nvSpPr>
          <p:spPr>
            <a:xfrm>
              <a:off x="0" y="6401324"/>
              <a:ext cx="9144000" cy="11190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7198D477-B868-44D4-9939-057E0375A05F}"/>
              </a:ext>
            </a:extLst>
          </p:cNvPr>
          <p:cNvSpPr>
            <a:spLocks noGrp="1"/>
          </p:cNvSpPr>
          <p:nvPr>
            <p:ph type="sldNum" sz="quarter" idx="12"/>
          </p:nvPr>
        </p:nvSpPr>
        <p:spPr>
          <a:xfrm>
            <a:off x="6457950" y="6358113"/>
            <a:ext cx="2057400" cy="365125"/>
          </a:xfrm>
        </p:spPr>
        <p:txBody>
          <a:bodyPr/>
          <a:lstStyle/>
          <a:p>
            <a:fld id="{17BACF22-AF52-4DF7-B9ED-78BD8B66998B}" type="slidenum">
              <a:rPr lang="en-US" smtClean="0">
                <a:solidFill>
                  <a:srgbClr val="008080"/>
                </a:solidFill>
              </a:rPr>
              <a:t>1</a:t>
            </a:fld>
            <a:endParaRPr lang="en-US" dirty="0">
              <a:solidFill>
                <a:srgbClr val="008080"/>
              </a:solidFill>
            </a:endParaRPr>
          </a:p>
        </p:txBody>
      </p:sp>
      <p:pic>
        <p:nvPicPr>
          <p:cNvPr id="9" name="Picture Placeholder 5">
            <a:extLst>
              <a:ext uri="{FF2B5EF4-FFF2-40B4-BE49-F238E27FC236}">
                <a16:creationId xmlns:a16="http://schemas.microsoft.com/office/drawing/2014/main" id="{087FC228-956F-415C-8FE3-0C52E15B58EB}"/>
              </a:ext>
            </a:extLst>
          </p:cNvPr>
          <p:cNvPicPr>
            <a:picLocks noChangeAspect="1"/>
          </p:cNvPicPr>
          <p:nvPr/>
        </p:nvPicPr>
        <p:blipFill rotWithShape="1">
          <a:blip r:embed="rId3">
            <a:extLst>
              <a:ext uri="{28A0092B-C50C-407E-A947-70E740481C1C}">
                <a14:useLocalDpi xmlns:a14="http://schemas.microsoft.com/office/drawing/2010/main" val="0"/>
              </a:ext>
            </a:extLst>
          </a:blip>
          <a:srcRect l="25742" r="20224"/>
          <a:stretch/>
        </p:blipFill>
        <p:spPr>
          <a:xfrm>
            <a:off x="4530056" y="-5755"/>
            <a:ext cx="4626540" cy="6386093"/>
          </a:xfrm>
          <a:prstGeom prst="rect">
            <a:avLst/>
          </a:prstGeom>
        </p:spPr>
      </p:pic>
      <p:sp>
        <p:nvSpPr>
          <p:cNvPr id="7" name="TextBox 6">
            <a:extLst>
              <a:ext uri="{FF2B5EF4-FFF2-40B4-BE49-F238E27FC236}">
                <a16:creationId xmlns:a16="http://schemas.microsoft.com/office/drawing/2014/main" id="{4E67B522-4B93-49BF-8476-6491A8527A09}"/>
              </a:ext>
            </a:extLst>
          </p:cNvPr>
          <p:cNvSpPr txBox="1"/>
          <p:nvPr/>
        </p:nvSpPr>
        <p:spPr>
          <a:xfrm>
            <a:off x="0" y="-20463"/>
            <a:ext cx="4530056" cy="6432530"/>
          </a:xfrm>
          <a:prstGeom prst="rect">
            <a:avLst/>
          </a:prstGeom>
          <a:noFill/>
        </p:spPr>
        <p:txBody>
          <a:bodyPr wrap="square" rtlCol="0">
            <a:spAutoFit/>
          </a:bodyPr>
          <a:lstStyle/>
          <a:p>
            <a:endParaRPr lang="en-US" sz="4000" b="1" dirty="0">
              <a:solidFill>
                <a:schemeClr val="bg1"/>
              </a:solidFill>
            </a:endParaRPr>
          </a:p>
          <a:p>
            <a:pPr>
              <a:lnSpc>
                <a:spcPct val="90000"/>
              </a:lnSpc>
            </a:pPr>
            <a:r>
              <a:rPr lang="en-US" sz="4000" b="1" dirty="0">
                <a:solidFill>
                  <a:schemeClr val="bg1"/>
                </a:solidFill>
              </a:rPr>
              <a:t>Continued Discussion of Initiation of the Neighborhood Area Planning Program</a:t>
            </a:r>
            <a:endParaRPr lang="en-US" sz="3200" dirty="0"/>
          </a:p>
          <a:p>
            <a:endParaRPr lang="en-US" sz="4000" dirty="0"/>
          </a:p>
          <a:p>
            <a:pPr algn="r"/>
            <a:r>
              <a:rPr lang="en-US" sz="2400" dirty="0">
                <a:solidFill>
                  <a:schemeClr val="bg1"/>
                </a:solidFill>
              </a:rPr>
              <a:t>Mac Cummins</a:t>
            </a:r>
          </a:p>
          <a:p>
            <a:pPr algn="r"/>
            <a:r>
              <a:rPr lang="en-US" sz="2400" dirty="0">
                <a:solidFill>
                  <a:schemeClr val="bg1"/>
                </a:solidFill>
              </a:rPr>
              <a:t>Terry Cullen</a:t>
            </a:r>
          </a:p>
          <a:p>
            <a:pPr algn="r"/>
            <a:r>
              <a:rPr lang="en-US" sz="2400" dirty="0">
                <a:solidFill>
                  <a:schemeClr val="bg1"/>
                </a:solidFill>
              </a:rPr>
              <a:t>Mike-McCormick-Huentelman</a:t>
            </a:r>
          </a:p>
          <a:p>
            <a:pPr algn="r"/>
            <a:r>
              <a:rPr lang="en-US" sz="2400" dirty="0">
                <a:solidFill>
                  <a:schemeClr val="bg1"/>
                </a:solidFill>
              </a:rPr>
              <a:t>Deborah Munkberg</a:t>
            </a:r>
          </a:p>
          <a:p>
            <a:pPr algn="r"/>
            <a:endParaRPr lang="en-US" sz="800" dirty="0">
              <a:solidFill>
                <a:schemeClr val="bg1"/>
              </a:solidFill>
            </a:endParaRPr>
          </a:p>
          <a:p>
            <a:pPr algn="r"/>
            <a:r>
              <a:rPr lang="en-US" sz="2400" dirty="0">
                <a:solidFill>
                  <a:schemeClr val="bg1"/>
                </a:solidFill>
              </a:rPr>
              <a:t>July 9, 2018</a:t>
            </a:r>
          </a:p>
          <a:p>
            <a:pPr algn="r"/>
            <a:endParaRPr lang="en-US" sz="2400" dirty="0">
              <a:solidFill>
                <a:schemeClr val="bg1"/>
              </a:solidFill>
            </a:endParaRPr>
          </a:p>
        </p:txBody>
      </p:sp>
    </p:spTree>
    <p:extLst>
      <p:ext uri="{BB962C8B-B14F-4D97-AF65-F5344CB8AC3E}">
        <p14:creationId xmlns:p14="http://schemas.microsoft.com/office/powerpoint/2010/main" val="1545793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A122943-A335-4CE1-8422-3933B6E0539B}"/>
              </a:ext>
            </a:extLst>
          </p:cNvPr>
          <p:cNvSpPr>
            <a:spLocks noGrp="1"/>
          </p:cNvSpPr>
          <p:nvPr>
            <p:ph type="body" sz="half" idx="2"/>
          </p:nvPr>
        </p:nvSpPr>
        <p:spPr>
          <a:xfrm>
            <a:off x="495300" y="2019300"/>
            <a:ext cx="4130040" cy="4148527"/>
          </a:xfrm>
        </p:spPr>
        <p:txBody>
          <a:bodyPr>
            <a:normAutofit/>
          </a:bodyPr>
          <a:lstStyle/>
          <a:p>
            <a:pPr marL="457200" indent="-457200">
              <a:buFont typeface="Arial" panose="020B0604020202020204" pitchFamily="34" charset="0"/>
              <a:buChar char="•"/>
            </a:pPr>
            <a:r>
              <a:rPr lang="en-US" sz="3200" spc="-100" dirty="0"/>
              <a:t>Vision and identity statements</a:t>
            </a:r>
          </a:p>
          <a:p>
            <a:pPr marL="457200" indent="-457200">
              <a:buFont typeface="Arial" panose="020B0604020202020204" pitchFamily="34" charset="0"/>
              <a:buChar char="•"/>
            </a:pPr>
            <a:r>
              <a:rPr lang="en-US" sz="3200" spc="-100" dirty="0"/>
              <a:t>Possible plan topics</a:t>
            </a:r>
          </a:p>
          <a:p>
            <a:pPr marL="457200" indent="-457200">
              <a:buFont typeface="Arial" panose="020B0604020202020204" pitchFamily="34" charset="0"/>
              <a:buChar char="•"/>
            </a:pPr>
            <a:r>
              <a:rPr lang="en-US" sz="3200" spc="-100" dirty="0"/>
              <a:t>Flexibility for plan and regulatory changes</a:t>
            </a:r>
          </a:p>
        </p:txBody>
      </p:sp>
      <p:grpSp>
        <p:nvGrpSpPr>
          <p:cNvPr id="7" name="Group 6">
            <a:extLst>
              <a:ext uri="{FF2B5EF4-FFF2-40B4-BE49-F238E27FC236}">
                <a16:creationId xmlns:a16="http://schemas.microsoft.com/office/drawing/2014/main" id="{F610BEFA-C28B-401A-BAA0-BD828633F628}"/>
              </a:ext>
            </a:extLst>
          </p:cNvPr>
          <p:cNvGrpSpPr/>
          <p:nvPr/>
        </p:nvGrpSpPr>
        <p:grpSpPr>
          <a:xfrm>
            <a:off x="0" y="6380338"/>
            <a:ext cx="9144000" cy="477662"/>
            <a:chOff x="0" y="6401324"/>
            <a:chExt cx="9144000" cy="477662"/>
          </a:xfrm>
        </p:grpSpPr>
        <p:sp>
          <p:nvSpPr>
            <p:cNvPr id="8" name="Rectangle 7">
              <a:extLst>
                <a:ext uri="{FF2B5EF4-FFF2-40B4-BE49-F238E27FC236}">
                  <a16:creationId xmlns:a16="http://schemas.microsoft.com/office/drawing/2014/main" id="{781F2779-10F9-471D-9023-D402C1C8D3AF}"/>
                </a:ext>
              </a:extLst>
            </p:cNvPr>
            <p:cNvSpPr/>
            <p:nvPr userDrawn="1"/>
          </p:nvSpPr>
          <p:spPr>
            <a:xfrm>
              <a:off x="0" y="6513226"/>
              <a:ext cx="9144000" cy="365760"/>
            </a:xfrm>
            <a:prstGeom prst="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CB86635-CEA1-4D12-8250-B544B6190D07}"/>
                </a:ext>
              </a:extLst>
            </p:cNvPr>
            <p:cNvSpPr/>
            <p:nvPr userDrawn="1"/>
          </p:nvSpPr>
          <p:spPr>
            <a:xfrm>
              <a:off x="0" y="6401324"/>
              <a:ext cx="9144000" cy="11190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Slide Number Placeholder 4">
            <a:extLst>
              <a:ext uri="{FF2B5EF4-FFF2-40B4-BE49-F238E27FC236}">
                <a16:creationId xmlns:a16="http://schemas.microsoft.com/office/drawing/2014/main" id="{704D0355-1887-495D-A2A3-4DFBA3621FF9}"/>
              </a:ext>
            </a:extLst>
          </p:cNvPr>
          <p:cNvSpPr>
            <a:spLocks noGrp="1"/>
          </p:cNvSpPr>
          <p:nvPr>
            <p:ph type="sldNum" sz="quarter" idx="11"/>
          </p:nvPr>
        </p:nvSpPr>
        <p:spPr>
          <a:xfrm>
            <a:off x="6473190" y="6484502"/>
            <a:ext cx="2057400" cy="365125"/>
          </a:xfrm>
        </p:spPr>
        <p:txBody>
          <a:bodyPr/>
          <a:lstStyle/>
          <a:p>
            <a:fld id="{17BACF22-AF52-4DF7-B9ED-78BD8B66998B}" type="slidenum">
              <a:rPr lang="en-US" b="1" smtClean="0">
                <a:solidFill>
                  <a:schemeClr val="bg1"/>
                </a:solidFill>
              </a:rPr>
              <a:t>10</a:t>
            </a:fld>
            <a:endParaRPr lang="en-US" b="1" dirty="0">
              <a:solidFill>
                <a:schemeClr val="bg1"/>
              </a:solidFill>
            </a:endParaRPr>
          </a:p>
        </p:txBody>
      </p:sp>
      <p:sp>
        <p:nvSpPr>
          <p:cNvPr id="10" name="Rectangle 9">
            <a:extLst>
              <a:ext uri="{FF2B5EF4-FFF2-40B4-BE49-F238E27FC236}">
                <a16:creationId xmlns:a16="http://schemas.microsoft.com/office/drawing/2014/main" id="{47270FA6-F0CC-42B4-A26F-5C1338D31DDA}"/>
              </a:ext>
            </a:extLst>
          </p:cNvPr>
          <p:cNvSpPr/>
          <p:nvPr/>
        </p:nvSpPr>
        <p:spPr>
          <a:xfrm>
            <a:off x="0" y="-317"/>
            <a:ext cx="3787140" cy="1777986"/>
          </a:xfrm>
          <a:prstGeom prst="rect">
            <a:avLst/>
          </a:prstGeom>
          <a:solidFill>
            <a:srgbClr val="416981"/>
          </a:solidFill>
          <a:ln>
            <a:solidFill>
              <a:srgbClr val="416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a:extLst>
              <a:ext uri="{FF2B5EF4-FFF2-40B4-BE49-F238E27FC236}">
                <a16:creationId xmlns:a16="http://schemas.microsoft.com/office/drawing/2014/main" id="{DF96CD7C-B895-45DC-A5E0-10E9C6AE23F6}"/>
              </a:ext>
            </a:extLst>
          </p:cNvPr>
          <p:cNvSpPr txBox="1"/>
          <p:nvPr/>
        </p:nvSpPr>
        <p:spPr>
          <a:xfrm>
            <a:off x="83820" y="226956"/>
            <a:ext cx="3771900" cy="1446550"/>
          </a:xfrm>
          <a:prstGeom prst="rect">
            <a:avLst/>
          </a:prstGeom>
          <a:noFill/>
        </p:spPr>
        <p:txBody>
          <a:bodyPr wrap="square" rtlCol="0">
            <a:spAutoFit/>
          </a:bodyPr>
          <a:lstStyle/>
          <a:p>
            <a:r>
              <a:rPr lang="en-US" sz="4400" spc="-100" dirty="0">
                <a:solidFill>
                  <a:schemeClr val="bg1"/>
                </a:solidFill>
              </a:rPr>
              <a:t>City Council</a:t>
            </a:r>
          </a:p>
          <a:p>
            <a:r>
              <a:rPr lang="en-US" sz="4400" spc="100" dirty="0">
                <a:solidFill>
                  <a:schemeClr val="bg1"/>
                </a:solidFill>
              </a:rPr>
              <a:t>Comments</a:t>
            </a:r>
          </a:p>
        </p:txBody>
      </p:sp>
      <p:sp>
        <p:nvSpPr>
          <p:cNvPr id="12" name="TextBox 11">
            <a:extLst>
              <a:ext uri="{FF2B5EF4-FFF2-40B4-BE49-F238E27FC236}">
                <a16:creationId xmlns:a16="http://schemas.microsoft.com/office/drawing/2014/main" id="{12719935-21F7-43DB-90BF-47A20B6E6A87}"/>
              </a:ext>
            </a:extLst>
          </p:cNvPr>
          <p:cNvSpPr txBox="1"/>
          <p:nvPr/>
        </p:nvSpPr>
        <p:spPr>
          <a:xfrm>
            <a:off x="3863340" y="534733"/>
            <a:ext cx="4499610" cy="707886"/>
          </a:xfrm>
          <a:prstGeom prst="rect">
            <a:avLst/>
          </a:prstGeom>
          <a:noFill/>
        </p:spPr>
        <p:txBody>
          <a:bodyPr wrap="square" rtlCol="0">
            <a:spAutoFit/>
          </a:bodyPr>
          <a:lstStyle/>
          <a:p>
            <a:r>
              <a:rPr lang="en-US" sz="4000" b="1" dirty="0">
                <a:solidFill>
                  <a:srgbClr val="CD5C5C"/>
                </a:solidFill>
              </a:rPr>
              <a:t>plan content</a:t>
            </a:r>
          </a:p>
        </p:txBody>
      </p:sp>
      <p:cxnSp>
        <p:nvCxnSpPr>
          <p:cNvPr id="14" name="Straight Connector 13">
            <a:extLst>
              <a:ext uri="{FF2B5EF4-FFF2-40B4-BE49-F238E27FC236}">
                <a16:creationId xmlns:a16="http://schemas.microsoft.com/office/drawing/2014/main" id="{D56B0A2D-C5C3-462A-9735-ADF61013444E}"/>
              </a:ext>
            </a:extLst>
          </p:cNvPr>
          <p:cNvCxnSpPr/>
          <p:nvPr/>
        </p:nvCxnSpPr>
        <p:spPr>
          <a:xfrm>
            <a:off x="0" y="1777669"/>
            <a:ext cx="9144000" cy="0"/>
          </a:xfrm>
          <a:prstGeom prst="line">
            <a:avLst/>
          </a:prstGeom>
          <a:ln w="28575">
            <a:solidFill>
              <a:srgbClr val="41698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42FC0612-3928-4613-8AD3-1B64B83010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5635" y="2312720"/>
            <a:ext cx="4386247" cy="2887979"/>
          </a:xfrm>
          <a:prstGeom prst="rect">
            <a:avLst/>
          </a:prstGeom>
        </p:spPr>
      </p:pic>
    </p:spTree>
    <p:extLst>
      <p:ext uri="{BB962C8B-B14F-4D97-AF65-F5344CB8AC3E}">
        <p14:creationId xmlns:p14="http://schemas.microsoft.com/office/powerpoint/2010/main" val="3898209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E23313D-2025-4CBC-B3D0-4960BAE19799}"/>
              </a:ext>
            </a:extLst>
          </p:cNvPr>
          <p:cNvPicPr>
            <a:picLocks noChangeAspect="1"/>
          </p:cNvPicPr>
          <p:nvPr/>
        </p:nvPicPr>
        <p:blipFill rotWithShape="1">
          <a:blip r:embed="rId3">
            <a:extLst>
              <a:ext uri="{28A0092B-C50C-407E-A947-70E740481C1C}">
                <a14:useLocalDpi xmlns:a14="http://schemas.microsoft.com/office/drawing/2010/main" val="0"/>
              </a:ext>
            </a:extLst>
          </a:blip>
          <a:srcRect l="12094" r="29742" b="1205"/>
          <a:stretch/>
        </p:blipFill>
        <p:spPr>
          <a:xfrm>
            <a:off x="5074920" y="1790701"/>
            <a:ext cx="4069080" cy="4589638"/>
          </a:xfrm>
          <a:prstGeom prst="rect">
            <a:avLst/>
          </a:prstGeom>
        </p:spPr>
      </p:pic>
      <p:sp>
        <p:nvSpPr>
          <p:cNvPr id="4" name="Text Placeholder 3">
            <a:extLst>
              <a:ext uri="{FF2B5EF4-FFF2-40B4-BE49-F238E27FC236}">
                <a16:creationId xmlns:a16="http://schemas.microsoft.com/office/drawing/2014/main" id="{FA122943-A335-4CE1-8422-3933B6E0539B}"/>
              </a:ext>
            </a:extLst>
          </p:cNvPr>
          <p:cNvSpPr>
            <a:spLocks noGrp="1"/>
          </p:cNvSpPr>
          <p:nvPr>
            <p:ph type="body" sz="half" idx="2"/>
          </p:nvPr>
        </p:nvSpPr>
        <p:spPr>
          <a:xfrm>
            <a:off x="495180" y="2022999"/>
            <a:ext cx="4474775" cy="4148527"/>
          </a:xfrm>
        </p:spPr>
        <p:txBody>
          <a:bodyPr>
            <a:normAutofit/>
          </a:bodyPr>
          <a:lstStyle/>
          <a:p>
            <a:pPr marL="457200" indent="-457200">
              <a:buFont typeface="Arial" panose="020B0604020202020204" pitchFamily="34" charset="0"/>
              <a:buChar char="•"/>
            </a:pPr>
            <a:r>
              <a:rPr lang="en-US" sz="3200" spc="-100" dirty="0"/>
              <a:t>Program schedule</a:t>
            </a:r>
          </a:p>
          <a:p>
            <a:pPr marL="457200" indent="-457200">
              <a:buFont typeface="Arial" panose="020B0604020202020204" pitchFamily="34" charset="0"/>
              <a:buChar char="•"/>
            </a:pPr>
            <a:r>
              <a:rPr lang="en-US" sz="3200" spc="-100" dirty="0"/>
              <a:t>Potential to consolidate areas</a:t>
            </a:r>
          </a:p>
          <a:p>
            <a:pPr marL="457200" indent="-457200">
              <a:buFont typeface="Arial" panose="020B0604020202020204" pitchFamily="34" charset="0"/>
              <a:buChar char="•"/>
            </a:pPr>
            <a:r>
              <a:rPr lang="en-US" sz="3200" spc="-100" dirty="0"/>
              <a:t>Flexibility to address common issues</a:t>
            </a:r>
          </a:p>
          <a:p>
            <a:pPr marL="457200" indent="-457200">
              <a:buFont typeface="Arial" panose="020B0604020202020204" pitchFamily="34" charset="0"/>
              <a:buChar char="•"/>
            </a:pPr>
            <a:r>
              <a:rPr lang="en-US" sz="3200" spc="-100" dirty="0"/>
              <a:t>Council and Commission participation</a:t>
            </a:r>
          </a:p>
        </p:txBody>
      </p:sp>
      <p:grpSp>
        <p:nvGrpSpPr>
          <p:cNvPr id="7" name="Group 6">
            <a:extLst>
              <a:ext uri="{FF2B5EF4-FFF2-40B4-BE49-F238E27FC236}">
                <a16:creationId xmlns:a16="http://schemas.microsoft.com/office/drawing/2014/main" id="{F610BEFA-C28B-401A-BAA0-BD828633F628}"/>
              </a:ext>
            </a:extLst>
          </p:cNvPr>
          <p:cNvGrpSpPr/>
          <p:nvPr/>
        </p:nvGrpSpPr>
        <p:grpSpPr>
          <a:xfrm>
            <a:off x="0" y="6380338"/>
            <a:ext cx="9144000" cy="477662"/>
            <a:chOff x="0" y="6401324"/>
            <a:chExt cx="9144000" cy="477662"/>
          </a:xfrm>
        </p:grpSpPr>
        <p:sp>
          <p:nvSpPr>
            <p:cNvPr id="8" name="Rectangle 7">
              <a:extLst>
                <a:ext uri="{FF2B5EF4-FFF2-40B4-BE49-F238E27FC236}">
                  <a16:creationId xmlns:a16="http://schemas.microsoft.com/office/drawing/2014/main" id="{781F2779-10F9-471D-9023-D402C1C8D3AF}"/>
                </a:ext>
              </a:extLst>
            </p:cNvPr>
            <p:cNvSpPr/>
            <p:nvPr userDrawn="1"/>
          </p:nvSpPr>
          <p:spPr>
            <a:xfrm>
              <a:off x="0" y="6513226"/>
              <a:ext cx="9144000" cy="365760"/>
            </a:xfrm>
            <a:prstGeom prst="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CB86635-CEA1-4D12-8250-B544B6190D07}"/>
                </a:ext>
              </a:extLst>
            </p:cNvPr>
            <p:cNvSpPr/>
            <p:nvPr userDrawn="1"/>
          </p:nvSpPr>
          <p:spPr>
            <a:xfrm>
              <a:off x="0" y="6401324"/>
              <a:ext cx="9144000" cy="11190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Slide Number Placeholder 4">
            <a:extLst>
              <a:ext uri="{FF2B5EF4-FFF2-40B4-BE49-F238E27FC236}">
                <a16:creationId xmlns:a16="http://schemas.microsoft.com/office/drawing/2014/main" id="{704D0355-1887-495D-A2A3-4DFBA3621FF9}"/>
              </a:ext>
            </a:extLst>
          </p:cNvPr>
          <p:cNvSpPr>
            <a:spLocks noGrp="1"/>
          </p:cNvSpPr>
          <p:nvPr>
            <p:ph type="sldNum" sz="quarter" idx="11"/>
          </p:nvPr>
        </p:nvSpPr>
        <p:spPr>
          <a:xfrm>
            <a:off x="6473190" y="6492875"/>
            <a:ext cx="2057400" cy="365125"/>
          </a:xfrm>
        </p:spPr>
        <p:txBody>
          <a:bodyPr/>
          <a:lstStyle/>
          <a:p>
            <a:fld id="{17BACF22-AF52-4DF7-B9ED-78BD8B66998B}" type="slidenum">
              <a:rPr lang="en-US" b="1" smtClean="0">
                <a:solidFill>
                  <a:schemeClr val="bg1"/>
                </a:solidFill>
              </a:rPr>
              <a:t>11</a:t>
            </a:fld>
            <a:endParaRPr lang="en-US" b="1" dirty="0">
              <a:solidFill>
                <a:schemeClr val="bg1"/>
              </a:solidFill>
            </a:endParaRPr>
          </a:p>
        </p:txBody>
      </p:sp>
      <p:sp>
        <p:nvSpPr>
          <p:cNvPr id="10" name="Rectangle 9">
            <a:extLst>
              <a:ext uri="{FF2B5EF4-FFF2-40B4-BE49-F238E27FC236}">
                <a16:creationId xmlns:a16="http://schemas.microsoft.com/office/drawing/2014/main" id="{0CB888B7-4400-490D-BA20-A3658C239055}"/>
              </a:ext>
            </a:extLst>
          </p:cNvPr>
          <p:cNvSpPr/>
          <p:nvPr/>
        </p:nvSpPr>
        <p:spPr>
          <a:xfrm>
            <a:off x="0" y="-317"/>
            <a:ext cx="3787140" cy="1777986"/>
          </a:xfrm>
          <a:prstGeom prst="rect">
            <a:avLst/>
          </a:prstGeom>
          <a:solidFill>
            <a:srgbClr val="416981"/>
          </a:solidFill>
          <a:ln>
            <a:solidFill>
              <a:srgbClr val="416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a:extLst>
              <a:ext uri="{FF2B5EF4-FFF2-40B4-BE49-F238E27FC236}">
                <a16:creationId xmlns:a16="http://schemas.microsoft.com/office/drawing/2014/main" id="{9C5F8D12-D8E9-4731-8D48-25EB81BC70DF}"/>
              </a:ext>
            </a:extLst>
          </p:cNvPr>
          <p:cNvSpPr txBox="1"/>
          <p:nvPr/>
        </p:nvSpPr>
        <p:spPr>
          <a:xfrm>
            <a:off x="83820" y="226956"/>
            <a:ext cx="3771900" cy="1446550"/>
          </a:xfrm>
          <a:prstGeom prst="rect">
            <a:avLst/>
          </a:prstGeom>
          <a:noFill/>
        </p:spPr>
        <p:txBody>
          <a:bodyPr wrap="square" rtlCol="0">
            <a:spAutoFit/>
          </a:bodyPr>
          <a:lstStyle/>
          <a:p>
            <a:r>
              <a:rPr lang="en-US" sz="4400" spc="-100" dirty="0">
                <a:solidFill>
                  <a:schemeClr val="bg1"/>
                </a:solidFill>
              </a:rPr>
              <a:t>City Council</a:t>
            </a:r>
          </a:p>
          <a:p>
            <a:r>
              <a:rPr lang="en-US" sz="4400" spc="100" dirty="0">
                <a:solidFill>
                  <a:schemeClr val="bg1"/>
                </a:solidFill>
              </a:rPr>
              <a:t>Comments</a:t>
            </a:r>
          </a:p>
        </p:txBody>
      </p:sp>
      <p:sp>
        <p:nvSpPr>
          <p:cNvPr id="12" name="TextBox 11">
            <a:extLst>
              <a:ext uri="{FF2B5EF4-FFF2-40B4-BE49-F238E27FC236}">
                <a16:creationId xmlns:a16="http://schemas.microsoft.com/office/drawing/2014/main" id="{14FE88C3-586F-4859-81F0-4330A1CFD7AE}"/>
              </a:ext>
            </a:extLst>
          </p:cNvPr>
          <p:cNvSpPr txBox="1"/>
          <p:nvPr/>
        </p:nvSpPr>
        <p:spPr>
          <a:xfrm>
            <a:off x="3863340" y="534733"/>
            <a:ext cx="4499610" cy="707886"/>
          </a:xfrm>
          <a:prstGeom prst="rect">
            <a:avLst/>
          </a:prstGeom>
          <a:noFill/>
        </p:spPr>
        <p:txBody>
          <a:bodyPr wrap="square" rtlCol="0">
            <a:spAutoFit/>
          </a:bodyPr>
          <a:lstStyle/>
          <a:p>
            <a:r>
              <a:rPr lang="en-US" sz="4000" b="1" dirty="0">
                <a:solidFill>
                  <a:srgbClr val="CD5C5C"/>
                </a:solidFill>
              </a:rPr>
              <a:t>planning process</a:t>
            </a:r>
          </a:p>
        </p:txBody>
      </p:sp>
      <p:cxnSp>
        <p:nvCxnSpPr>
          <p:cNvPr id="15" name="Straight Connector 14">
            <a:extLst>
              <a:ext uri="{FF2B5EF4-FFF2-40B4-BE49-F238E27FC236}">
                <a16:creationId xmlns:a16="http://schemas.microsoft.com/office/drawing/2014/main" id="{E4A8FEE0-F321-4F90-98F2-321CCE404163}"/>
              </a:ext>
            </a:extLst>
          </p:cNvPr>
          <p:cNvCxnSpPr/>
          <p:nvPr/>
        </p:nvCxnSpPr>
        <p:spPr>
          <a:xfrm>
            <a:off x="0" y="1777669"/>
            <a:ext cx="9144000" cy="0"/>
          </a:xfrm>
          <a:prstGeom prst="line">
            <a:avLst/>
          </a:prstGeom>
          <a:ln w="28575">
            <a:solidFill>
              <a:srgbClr val="4169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336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A122943-A335-4CE1-8422-3933B6E0539B}"/>
              </a:ext>
            </a:extLst>
          </p:cNvPr>
          <p:cNvSpPr>
            <a:spLocks noGrp="1"/>
          </p:cNvSpPr>
          <p:nvPr>
            <p:ph type="body" sz="half" idx="2"/>
          </p:nvPr>
        </p:nvSpPr>
        <p:spPr>
          <a:xfrm>
            <a:off x="495300" y="2019300"/>
            <a:ext cx="4625340" cy="4248261"/>
          </a:xfrm>
        </p:spPr>
        <p:txBody>
          <a:bodyPr>
            <a:normAutofit/>
          </a:bodyPr>
          <a:lstStyle/>
          <a:p>
            <a:pPr marL="457200" indent="-457200">
              <a:buFont typeface="Arial" panose="020B0604020202020204" pitchFamily="34" charset="0"/>
              <a:buChar char="•"/>
            </a:pPr>
            <a:r>
              <a:rPr lang="en-US" sz="3200" spc="-100" dirty="0"/>
              <a:t>Continue to move forward with initiation of neighborhood area planning</a:t>
            </a:r>
          </a:p>
          <a:p>
            <a:pPr marL="457200" indent="-457200">
              <a:buFont typeface="Arial" panose="020B0604020202020204" pitchFamily="34" charset="0"/>
              <a:buChar char="•"/>
            </a:pPr>
            <a:r>
              <a:rPr lang="en-US" sz="3200" spc="-100" dirty="0"/>
              <a:t>Bring forward for Council review options for an approach to neighborhood planning sequencing</a:t>
            </a:r>
          </a:p>
        </p:txBody>
      </p:sp>
      <p:grpSp>
        <p:nvGrpSpPr>
          <p:cNvPr id="7" name="Group 6">
            <a:extLst>
              <a:ext uri="{FF2B5EF4-FFF2-40B4-BE49-F238E27FC236}">
                <a16:creationId xmlns:a16="http://schemas.microsoft.com/office/drawing/2014/main" id="{F610BEFA-C28B-401A-BAA0-BD828633F628}"/>
              </a:ext>
            </a:extLst>
          </p:cNvPr>
          <p:cNvGrpSpPr/>
          <p:nvPr/>
        </p:nvGrpSpPr>
        <p:grpSpPr>
          <a:xfrm>
            <a:off x="0" y="6380338"/>
            <a:ext cx="9144000" cy="477662"/>
            <a:chOff x="0" y="6401324"/>
            <a:chExt cx="9144000" cy="477662"/>
          </a:xfrm>
        </p:grpSpPr>
        <p:sp>
          <p:nvSpPr>
            <p:cNvPr id="8" name="Rectangle 7">
              <a:extLst>
                <a:ext uri="{FF2B5EF4-FFF2-40B4-BE49-F238E27FC236}">
                  <a16:creationId xmlns:a16="http://schemas.microsoft.com/office/drawing/2014/main" id="{781F2779-10F9-471D-9023-D402C1C8D3AF}"/>
                </a:ext>
              </a:extLst>
            </p:cNvPr>
            <p:cNvSpPr/>
            <p:nvPr userDrawn="1"/>
          </p:nvSpPr>
          <p:spPr>
            <a:xfrm>
              <a:off x="0" y="6513226"/>
              <a:ext cx="9144000" cy="365760"/>
            </a:xfrm>
            <a:prstGeom prst="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CB86635-CEA1-4D12-8250-B544B6190D07}"/>
                </a:ext>
              </a:extLst>
            </p:cNvPr>
            <p:cNvSpPr/>
            <p:nvPr userDrawn="1"/>
          </p:nvSpPr>
          <p:spPr>
            <a:xfrm>
              <a:off x="0" y="6401324"/>
              <a:ext cx="9144000" cy="11190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Slide Number Placeholder 4">
            <a:extLst>
              <a:ext uri="{FF2B5EF4-FFF2-40B4-BE49-F238E27FC236}">
                <a16:creationId xmlns:a16="http://schemas.microsoft.com/office/drawing/2014/main" id="{704D0355-1887-495D-A2A3-4DFBA3621FF9}"/>
              </a:ext>
            </a:extLst>
          </p:cNvPr>
          <p:cNvSpPr>
            <a:spLocks noGrp="1"/>
          </p:cNvSpPr>
          <p:nvPr>
            <p:ph type="sldNum" sz="quarter" idx="11"/>
          </p:nvPr>
        </p:nvSpPr>
        <p:spPr>
          <a:xfrm>
            <a:off x="6534150" y="6502136"/>
            <a:ext cx="2057400" cy="365125"/>
          </a:xfrm>
        </p:spPr>
        <p:txBody>
          <a:bodyPr/>
          <a:lstStyle/>
          <a:p>
            <a:fld id="{17BACF22-AF52-4DF7-B9ED-78BD8B66998B}" type="slidenum">
              <a:rPr lang="en-US" b="1" smtClean="0">
                <a:solidFill>
                  <a:schemeClr val="bg1"/>
                </a:solidFill>
              </a:rPr>
              <a:t>12</a:t>
            </a:fld>
            <a:endParaRPr lang="en-US" b="1" dirty="0">
              <a:solidFill>
                <a:schemeClr val="bg1"/>
              </a:solidFill>
            </a:endParaRPr>
          </a:p>
        </p:txBody>
      </p:sp>
      <p:sp>
        <p:nvSpPr>
          <p:cNvPr id="10" name="Rectangle 9">
            <a:extLst>
              <a:ext uri="{FF2B5EF4-FFF2-40B4-BE49-F238E27FC236}">
                <a16:creationId xmlns:a16="http://schemas.microsoft.com/office/drawing/2014/main" id="{0CB888B7-4400-490D-BA20-A3658C239055}"/>
              </a:ext>
            </a:extLst>
          </p:cNvPr>
          <p:cNvSpPr/>
          <p:nvPr/>
        </p:nvSpPr>
        <p:spPr>
          <a:xfrm>
            <a:off x="0" y="-317"/>
            <a:ext cx="3962400" cy="1777986"/>
          </a:xfrm>
          <a:prstGeom prst="rect">
            <a:avLst/>
          </a:prstGeom>
          <a:solidFill>
            <a:srgbClr val="5F9E96"/>
          </a:solidFill>
          <a:ln>
            <a:solidFill>
              <a:srgbClr val="5F9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14FE88C3-586F-4859-81F0-4330A1CFD7AE}"/>
              </a:ext>
            </a:extLst>
          </p:cNvPr>
          <p:cNvSpPr txBox="1"/>
          <p:nvPr/>
        </p:nvSpPr>
        <p:spPr>
          <a:xfrm>
            <a:off x="4015740" y="534733"/>
            <a:ext cx="4499610" cy="707886"/>
          </a:xfrm>
          <a:prstGeom prst="rect">
            <a:avLst/>
          </a:prstGeom>
          <a:noFill/>
        </p:spPr>
        <p:txBody>
          <a:bodyPr wrap="square" rtlCol="0">
            <a:spAutoFit/>
          </a:bodyPr>
          <a:lstStyle/>
          <a:p>
            <a:r>
              <a:rPr lang="en-US" sz="4000" b="1" dirty="0">
                <a:solidFill>
                  <a:srgbClr val="CD5C5C"/>
                </a:solidFill>
              </a:rPr>
              <a:t>next steps</a:t>
            </a:r>
          </a:p>
        </p:txBody>
      </p:sp>
      <p:sp>
        <p:nvSpPr>
          <p:cNvPr id="13" name="TextBox 12">
            <a:extLst>
              <a:ext uri="{FF2B5EF4-FFF2-40B4-BE49-F238E27FC236}">
                <a16:creationId xmlns:a16="http://schemas.microsoft.com/office/drawing/2014/main" id="{9AA3D07A-E079-4666-A0F5-C9901D5AFFBC}"/>
              </a:ext>
            </a:extLst>
          </p:cNvPr>
          <p:cNvSpPr txBox="1"/>
          <p:nvPr/>
        </p:nvSpPr>
        <p:spPr>
          <a:xfrm>
            <a:off x="0" y="165401"/>
            <a:ext cx="3962400" cy="1446550"/>
          </a:xfrm>
          <a:prstGeom prst="rect">
            <a:avLst/>
          </a:prstGeom>
          <a:noFill/>
        </p:spPr>
        <p:txBody>
          <a:bodyPr wrap="square" rtlCol="0">
            <a:spAutoFit/>
          </a:bodyPr>
          <a:lstStyle/>
          <a:p>
            <a:r>
              <a:rPr lang="en-US" sz="4400" kern="900" spc="-100" dirty="0">
                <a:solidFill>
                  <a:schemeClr val="bg1"/>
                </a:solidFill>
              </a:rPr>
              <a:t>Staff recommendation</a:t>
            </a:r>
            <a:endParaRPr lang="en-US" sz="4400" kern="900" spc="100" dirty="0">
              <a:solidFill>
                <a:schemeClr val="bg1"/>
              </a:solidFill>
            </a:endParaRPr>
          </a:p>
        </p:txBody>
      </p:sp>
      <p:pic>
        <p:nvPicPr>
          <p:cNvPr id="14" name="Picture 13">
            <a:extLst>
              <a:ext uri="{FF2B5EF4-FFF2-40B4-BE49-F238E27FC236}">
                <a16:creationId xmlns:a16="http://schemas.microsoft.com/office/drawing/2014/main" id="{D6F6889B-BB00-4522-AC4C-6B381E710B34}"/>
              </a:ext>
            </a:extLst>
          </p:cNvPr>
          <p:cNvPicPr>
            <a:picLocks noChangeAspect="1"/>
          </p:cNvPicPr>
          <p:nvPr/>
        </p:nvPicPr>
        <p:blipFill rotWithShape="1">
          <a:blip r:embed="rId3">
            <a:extLst>
              <a:ext uri="{28A0092B-C50C-407E-A947-70E740481C1C}">
                <a14:useLocalDpi xmlns:a14="http://schemas.microsoft.com/office/drawing/2010/main" val="0"/>
              </a:ext>
            </a:extLst>
          </a:blip>
          <a:srcRect l="24750" r="22334" b="4556"/>
          <a:stretch/>
        </p:blipFill>
        <p:spPr>
          <a:xfrm>
            <a:off x="5120640" y="1570967"/>
            <a:ext cx="4023360" cy="4785384"/>
          </a:xfrm>
          <a:prstGeom prst="rect">
            <a:avLst/>
          </a:prstGeom>
        </p:spPr>
      </p:pic>
      <p:cxnSp>
        <p:nvCxnSpPr>
          <p:cNvPr id="3" name="Straight Connector 2">
            <a:extLst>
              <a:ext uri="{FF2B5EF4-FFF2-40B4-BE49-F238E27FC236}">
                <a16:creationId xmlns:a16="http://schemas.microsoft.com/office/drawing/2014/main" id="{2604BA9E-A0C8-48DC-AA2D-E4E9C76D51F0}"/>
              </a:ext>
            </a:extLst>
          </p:cNvPr>
          <p:cNvCxnSpPr/>
          <p:nvPr/>
        </p:nvCxnSpPr>
        <p:spPr>
          <a:xfrm>
            <a:off x="0" y="1777669"/>
            <a:ext cx="9144000" cy="0"/>
          </a:xfrm>
          <a:prstGeom prst="line">
            <a:avLst/>
          </a:prstGeom>
          <a:ln w="28575">
            <a:solidFill>
              <a:srgbClr val="5F9E9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6537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DF0ECD7-3604-46B5-9FBD-2EFB2C5A3D22}"/>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37358" t="429" r="21933" b="-429"/>
          <a:stretch/>
        </p:blipFill>
        <p:spPr>
          <a:xfrm>
            <a:off x="5142963" y="-7833"/>
            <a:ext cx="4001038" cy="6526634"/>
          </a:xfrm>
        </p:spPr>
      </p:pic>
      <p:sp>
        <p:nvSpPr>
          <p:cNvPr id="9" name="Rectangle 8">
            <a:extLst>
              <a:ext uri="{FF2B5EF4-FFF2-40B4-BE49-F238E27FC236}">
                <a16:creationId xmlns:a16="http://schemas.microsoft.com/office/drawing/2014/main" id="{AC6BBB0D-842A-4A71-B1B7-DDC8F03A10DD}"/>
              </a:ext>
            </a:extLst>
          </p:cNvPr>
          <p:cNvSpPr/>
          <p:nvPr/>
        </p:nvSpPr>
        <p:spPr>
          <a:xfrm>
            <a:off x="1" y="-7833"/>
            <a:ext cx="5142960" cy="6440134"/>
          </a:xfrm>
          <a:prstGeom prst="rect">
            <a:avLst/>
          </a:prstGeom>
          <a:solidFill>
            <a:srgbClr val="00808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8080"/>
              </a:solidFill>
            </a:endParaRPr>
          </a:p>
        </p:txBody>
      </p:sp>
      <p:sp>
        <p:nvSpPr>
          <p:cNvPr id="2" name="Title 1">
            <a:extLst>
              <a:ext uri="{FF2B5EF4-FFF2-40B4-BE49-F238E27FC236}">
                <a16:creationId xmlns:a16="http://schemas.microsoft.com/office/drawing/2014/main" id="{6FE7826F-459C-4B5B-B4D3-8B33976D9D57}"/>
              </a:ext>
            </a:extLst>
          </p:cNvPr>
          <p:cNvSpPr>
            <a:spLocks noGrp="1"/>
          </p:cNvSpPr>
          <p:nvPr>
            <p:ph type="title"/>
          </p:nvPr>
        </p:nvSpPr>
        <p:spPr>
          <a:xfrm>
            <a:off x="182761" y="244754"/>
            <a:ext cx="4960199" cy="898246"/>
          </a:xfrm>
        </p:spPr>
        <p:txBody>
          <a:bodyPr>
            <a:normAutofit/>
          </a:bodyPr>
          <a:lstStyle/>
          <a:p>
            <a:r>
              <a:rPr lang="en-US" sz="4000" b="1" dirty="0">
                <a:solidFill>
                  <a:schemeClr val="bg1"/>
                </a:solidFill>
                <a:latin typeface="+mn-lt"/>
              </a:rPr>
              <a:t>Direction Requested</a:t>
            </a:r>
          </a:p>
        </p:txBody>
      </p:sp>
      <p:sp>
        <p:nvSpPr>
          <p:cNvPr id="4" name="Text Placeholder 3">
            <a:extLst>
              <a:ext uri="{FF2B5EF4-FFF2-40B4-BE49-F238E27FC236}">
                <a16:creationId xmlns:a16="http://schemas.microsoft.com/office/drawing/2014/main" id="{2C30B41A-1161-4282-972E-7505589582DC}"/>
              </a:ext>
            </a:extLst>
          </p:cNvPr>
          <p:cNvSpPr>
            <a:spLocks noGrp="1"/>
          </p:cNvSpPr>
          <p:nvPr>
            <p:ph type="body" sz="half" idx="2"/>
          </p:nvPr>
        </p:nvSpPr>
        <p:spPr>
          <a:xfrm>
            <a:off x="495181" y="1253487"/>
            <a:ext cx="4647780" cy="5102864"/>
          </a:xfrm>
        </p:spPr>
        <p:txBody>
          <a:bodyPr>
            <a:normAutofit/>
          </a:bodyPr>
          <a:lstStyle/>
          <a:p>
            <a:r>
              <a:rPr lang="en-US" sz="3200" spc="-100" dirty="0">
                <a:solidFill>
                  <a:schemeClr val="bg1"/>
                </a:solidFill>
              </a:rPr>
              <a:t>Whether to:</a:t>
            </a:r>
          </a:p>
          <a:p>
            <a:pPr marL="457200" indent="-457200">
              <a:buFont typeface="Arial" panose="020B0604020202020204" pitchFamily="34" charset="0"/>
              <a:buChar char="•"/>
            </a:pPr>
            <a:r>
              <a:rPr lang="en-US" sz="3200" spc="-100" dirty="0">
                <a:solidFill>
                  <a:schemeClr val="bg1"/>
                </a:solidFill>
              </a:rPr>
              <a:t>Continue to move forward with initiation of neighborhood area planning</a:t>
            </a:r>
          </a:p>
          <a:p>
            <a:pPr marL="457200" indent="-457200">
              <a:buFont typeface="Arial" panose="020B0604020202020204" pitchFamily="34" charset="0"/>
              <a:buChar char="•"/>
            </a:pPr>
            <a:r>
              <a:rPr lang="en-US" sz="3200" spc="-100" dirty="0">
                <a:solidFill>
                  <a:schemeClr val="bg1"/>
                </a:solidFill>
              </a:rPr>
              <a:t>Bring forward for Council review options for an approach to neighborhood planning sequencing</a:t>
            </a:r>
          </a:p>
        </p:txBody>
      </p:sp>
      <p:grpSp>
        <p:nvGrpSpPr>
          <p:cNvPr id="5" name="Group 4">
            <a:extLst>
              <a:ext uri="{FF2B5EF4-FFF2-40B4-BE49-F238E27FC236}">
                <a16:creationId xmlns:a16="http://schemas.microsoft.com/office/drawing/2014/main" id="{DF21CE77-BCDE-4354-8EB5-8EFB3E13EF02}"/>
              </a:ext>
            </a:extLst>
          </p:cNvPr>
          <p:cNvGrpSpPr/>
          <p:nvPr/>
        </p:nvGrpSpPr>
        <p:grpSpPr>
          <a:xfrm>
            <a:off x="0" y="6380338"/>
            <a:ext cx="9144000" cy="477662"/>
            <a:chOff x="0" y="6401324"/>
            <a:chExt cx="9144000" cy="477662"/>
          </a:xfrm>
        </p:grpSpPr>
        <p:sp>
          <p:nvSpPr>
            <p:cNvPr id="7" name="Rectangle 6">
              <a:extLst>
                <a:ext uri="{FF2B5EF4-FFF2-40B4-BE49-F238E27FC236}">
                  <a16:creationId xmlns:a16="http://schemas.microsoft.com/office/drawing/2014/main" id="{68F79B02-A514-402E-9A24-7B55453D7303}"/>
                </a:ext>
              </a:extLst>
            </p:cNvPr>
            <p:cNvSpPr/>
            <p:nvPr userDrawn="1"/>
          </p:nvSpPr>
          <p:spPr>
            <a:xfrm>
              <a:off x="0" y="6513226"/>
              <a:ext cx="9144000" cy="365760"/>
            </a:xfrm>
            <a:prstGeom prst="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67478B4-1D86-48FD-94FE-C8B6BDBF52D3}"/>
                </a:ext>
              </a:extLst>
            </p:cNvPr>
            <p:cNvSpPr/>
            <p:nvPr userDrawn="1"/>
          </p:nvSpPr>
          <p:spPr>
            <a:xfrm>
              <a:off x="0" y="6401324"/>
              <a:ext cx="9144000" cy="11190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1E05F49B-E937-4EF8-B365-82959E23C3FB}"/>
              </a:ext>
            </a:extLst>
          </p:cNvPr>
          <p:cNvSpPr>
            <a:spLocks noGrp="1"/>
          </p:cNvSpPr>
          <p:nvPr>
            <p:ph type="sldNum" sz="quarter" idx="11"/>
          </p:nvPr>
        </p:nvSpPr>
        <p:spPr>
          <a:xfrm>
            <a:off x="6457950" y="6492240"/>
            <a:ext cx="2057400" cy="365760"/>
          </a:xfrm>
        </p:spPr>
        <p:txBody>
          <a:bodyPr/>
          <a:lstStyle/>
          <a:p>
            <a:fld id="{17BACF22-AF52-4DF7-B9ED-78BD8B66998B}" type="slidenum">
              <a:rPr lang="en-US" b="1" smtClean="0">
                <a:solidFill>
                  <a:schemeClr val="bg1"/>
                </a:solidFill>
              </a:rPr>
              <a:t>2</a:t>
            </a:fld>
            <a:endParaRPr lang="en-US" b="1" dirty="0">
              <a:solidFill>
                <a:schemeClr val="bg1"/>
              </a:solidFill>
            </a:endParaRPr>
          </a:p>
        </p:txBody>
      </p:sp>
    </p:spTree>
    <p:extLst>
      <p:ext uri="{BB962C8B-B14F-4D97-AF65-F5344CB8AC3E}">
        <p14:creationId xmlns:p14="http://schemas.microsoft.com/office/powerpoint/2010/main" val="1855416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38CCE76-0613-46FA-94D2-EA7C08D32698}"/>
              </a:ext>
            </a:extLst>
          </p:cNvPr>
          <p:cNvSpPr/>
          <p:nvPr/>
        </p:nvSpPr>
        <p:spPr>
          <a:xfrm>
            <a:off x="0" y="-317"/>
            <a:ext cx="3787140" cy="1777986"/>
          </a:xfrm>
          <a:prstGeom prst="rect">
            <a:avLst/>
          </a:prstGeom>
          <a:solidFill>
            <a:srgbClr val="416981"/>
          </a:solidFill>
          <a:ln>
            <a:solidFill>
              <a:srgbClr val="416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D1397717-1752-46C6-BF7C-9E9DBB1919CA}"/>
              </a:ext>
            </a:extLst>
          </p:cNvPr>
          <p:cNvSpPr>
            <a:spLocks noGrp="1"/>
          </p:cNvSpPr>
          <p:nvPr>
            <p:ph type="title"/>
          </p:nvPr>
        </p:nvSpPr>
        <p:spPr>
          <a:xfrm>
            <a:off x="0" y="0"/>
            <a:ext cx="3602630" cy="1780216"/>
          </a:xfrm>
        </p:spPr>
        <p:txBody>
          <a:bodyPr>
            <a:normAutofit/>
          </a:bodyPr>
          <a:lstStyle/>
          <a:p>
            <a:r>
              <a:rPr lang="en-US" sz="4400" spc="-100" dirty="0">
                <a:solidFill>
                  <a:schemeClr val="bg1"/>
                </a:solidFill>
                <a:latin typeface="+mn-lt"/>
              </a:rPr>
              <a:t>Neighborhood</a:t>
            </a:r>
            <a:r>
              <a:rPr lang="en-US" sz="4400" dirty="0">
                <a:solidFill>
                  <a:schemeClr val="bg1"/>
                </a:solidFill>
                <a:latin typeface="+mn-lt"/>
              </a:rPr>
              <a:t> </a:t>
            </a:r>
            <a:br>
              <a:rPr lang="en-US" sz="4400" dirty="0">
                <a:solidFill>
                  <a:schemeClr val="bg1"/>
                </a:solidFill>
                <a:latin typeface="+mn-lt"/>
              </a:rPr>
            </a:br>
            <a:r>
              <a:rPr lang="en-US" sz="4400" dirty="0">
                <a:solidFill>
                  <a:schemeClr val="bg1"/>
                </a:solidFill>
                <a:latin typeface="+mn-lt"/>
              </a:rPr>
              <a:t>Area Planning</a:t>
            </a:r>
          </a:p>
        </p:txBody>
      </p:sp>
      <p:sp>
        <p:nvSpPr>
          <p:cNvPr id="4" name="Text Placeholder 3">
            <a:extLst>
              <a:ext uri="{FF2B5EF4-FFF2-40B4-BE49-F238E27FC236}">
                <a16:creationId xmlns:a16="http://schemas.microsoft.com/office/drawing/2014/main" id="{FA122943-A335-4CE1-8422-3933B6E0539B}"/>
              </a:ext>
            </a:extLst>
          </p:cNvPr>
          <p:cNvSpPr>
            <a:spLocks noGrp="1"/>
          </p:cNvSpPr>
          <p:nvPr>
            <p:ph type="body" sz="half" idx="2"/>
          </p:nvPr>
        </p:nvSpPr>
        <p:spPr>
          <a:xfrm>
            <a:off x="506730" y="2046987"/>
            <a:ext cx="7894320" cy="2286000"/>
          </a:xfrm>
        </p:spPr>
        <p:txBody>
          <a:bodyPr>
            <a:noAutofit/>
          </a:bodyPr>
          <a:lstStyle/>
          <a:p>
            <a:pPr marL="457200" indent="-457200">
              <a:buFont typeface="Arial" panose="020B0604020202020204" pitchFamily="34" charset="0"/>
              <a:buChar char="•"/>
            </a:pPr>
            <a:r>
              <a:rPr lang="en-US" sz="3200" dirty="0"/>
              <a:t>1 year planning process; 2 plans per year</a:t>
            </a:r>
          </a:p>
          <a:p>
            <a:pPr marL="457200" indent="-457200">
              <a:buFont typeface="Arial" panose="020B0604020202020204" pitchFamily="34" charset="0"/>
              <a:buChar char="•"/>
            </a:pPr>
            <a:r>
              <a:rPr lang="en-US" sz="3200" dirty="0"/>
              <a:t>Collaborative, inclusive engagement</a:t>
            </a:r>
          </a:p>
          <a:p>
            <a:pPr marL="457200" indent="-457200">
              <a:buFont typeface="Arial" panose="020B0604020202020204" pitchFamily="34" charset="0"/>
              <a:buChar char="•"/>
            </a:pPr>
            <a:r>
              <a:rPr lang="en-US" sz="3200" dirty="0"/>
              <a:t>Organic planning process</a:t>
            </a:r>
          </a:p>
          <a:p>
            <a:pPr marL="457200" indent="-457200">
              <a:buFont typeface="Arial" panose="020B0604020202020204" pitchFamily="34" charset="0"/>
              <a:buChar char="•"/>
            </a:pPr>
            <a:r>
              <a:rPr lang="en-US" sz="3200" dirty="0"/>
              <a:t>Strategic and future focused</a:t>
            </a:r>
          </a:p>
        </p:txBody>
      </p:sp>
      <p:grpSp>
        <p:nvGrpSpPr>
          <p:cNvPr id="7" name="Group 6">
            <a:extLst>
              <a:ext uri="{FF2B5EF4-FFF2-40B4-BE49-F238E27FC236}">
                <a16:creationId xmlns:a16="http://schemas.microsoft.com/office/drawing/2014/main" id="{F610BEFA-C28B-401A-BAA0-BD828633F628}"/>
              </a:ext>
            </a:extLst>
          </p:cNvPr>
          <p:cNvGrpSpPr/>
          <p:nvPr/>
        </p:nvGrpSpPr>
        <p:grpSpPr>
          <a:xfrm>
            <a:off x="0" y="6380338"/>
            <a:ext cx="9144000" cy="477662"/>
            <a:chOff x="0" y="6401324"/>
            <a:chExt cx="9144000" cy="477662"/>
          </a:xfrm>
        </p:grpSpPr>
        <p:sp>
          <p:nvSpPr>
            <p:cNvPr id="8" name="Rectangle 7">
              <a:extLst>
                <a:ext uri="{FF2B5EF4-FFF2-40B4-BE49-F238E27FC236}">
                  <a16:creationId xmlns:a16="http://schemas.microsoft.com/office/drawing/2014/main" id="{781F2779-10F9-471D-9023-D402C1C8D3AF}"/>
                </a:ext>
              </a:extLst>
            </p:cNvPr>
            <p:cNvSpPr/>
            <p:nvPr userDrawn="1"/>
          </p:nvSpPr>
          <p:spPr>
            <a:xfrm>
              <a:off x="0" y="6513226"/>
              <a:ext cx="9144000" cy="365760"/>
            </a:xfrm>
            <a:prstGeom prst="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CB86635-CEA1-4D12-8250-B544B6190D07}"/>
                </a:ext>
              </a:extLst>
            </p:cNvPr>
            <p:cNvSpPr/>
            <p:nvPr userDrawn="1"/>
          </p:nvSpPr>
          <p:spPr>
            <a:xfrm>
              <a:off x="0" y="6401324"/>
              <a:ext cx="9144000" cy="11190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Slide Number Placeholder 4">
            <a:extLst>
              <a:ext uri="{FF2B5EF4-FFF2-40B4-BE49-F238E27FC236}">
                <a16:creationId xmlns:a16="http://schemas.microsoft.com/office/drawing/2014/main" id="{704D0355-1887-495D-A2A3-4DFBA3621FF9}"/>
              </a:ext>
            </a:extLst>
          </p:cNvPr>
          <p:cNvSpPr>
            <a:spLocks noGrp="1"/>
          </p:cNvSpPr>
          <p:nvPr>
            <p:ph type="sldNum" sz="quarter" idx="11"/>
          </p:nvPr>
        </p:nvSpPr>
        <p:spPr>
          <a:xfrm>
            <a:off x="6450330" y="6492875"/>
            <a:ext cx="2057400" cy="365125"/>
          </a:xfrm>
        </p:spPr>
        <p:txBody>
          <a:bodyPr/>
          <a:lstStyle/>
          <a:p>
            <a:fld id="{17BACF22-AF52-4DF7-B9ED-78BD8B66998B}" type="slidenum">
              <a:rPr lang="en-US" b="1" smtClean="0">
                <a:solidFill>
                  <a:schemeClr val="bg1"/>
                </a:solidFill>
              </a:rPr>
              <a:t>3</a:t>
            </a:fld>
            <a:endParaRPr lang="en-US" b="1" dirty="0">
              <a:solidFill>
                <a:schemeClr val="bg1"/>
              </a:solidFill>
            </a:endParaRPr>
          </a:p>
        </p:txBody>
      </p:sp>
      <p:sp>
        <p:nvSpPr>
          <p:cNvPr id="13" name="TextBox 12">
            <a:extLst>
              <a:ext uri="{FF2B5EF4-FFF2-40B4-BE49-F238E27FC236}">
                <a16:creationId xmlns:a16="http://schemas.microsoft.com/office/drawing/2014/main" id="{7263FAC5-7D43-459F-A01C-F5A4E29DCDA8}"/>
              </a:ext>
            </a:extLst>
          </p:cNvPr>
          <p:cNvSpPr txBox="1"/>
          <p:nvPr/>
        </p:nvSpPr>
        <p:spPr>
          <a:xfrm>
            <a:off x="3865886" y="704432"/>
            <a:ext cx="4282440" cy="707886"/>
          </a:xfrm>
          <a:prstGeom prst="rect">
            <a:avLst/>
          </a:prstGeom>
          <a:noFill/>
        </p:spPr>
        <p:txBody>
          <a:bodyPr wrap="square" rtlCol="0">
            <a:spAutoFit/>
          </a:bodyPr>
          <a:lstStyle/>
          <a:p>
            <a:r>
              <a:rPr lang="en-US" sz="4000" b="1" dirty="0">
                <a:solidFill>
                  <a:srgbClr val="CD5C5C"/>
                </a:solidFill>
              </a:rPr>
              <a:t>process overview</a:t>
            </a:r>
            <a:endParaRPr lang="en-US" sz="4000" dirty="0">
              <a:solidFill>
                <a:srgbClr val="CD5C5C"/>
              </a:solidFill>
            </a:endParaRPr>
          </a:p>
        </p:txBody>
      </p:sp>
      <p:pic>
        <p:nvPicPr>
          <p:cNvPr id="6" name="Picture 5">
            <a:extLst>
              <a:ext uri="{FF2B5EF4-FFF2-40B4-BE49-F238E27FC236}">
                <a16:creationId xmlns:a16="http://schemas.microsoft.com/office/drawing/2014/main" id="{1FFB702B-2CF6-41F1-AE27-697EDA0C9BF0}"/>
              </a:ext>
            </a:extLst>
          </p:cNvPr>
          <p:cNvPicPr>
            <a:picLocks noChangeAspect="1"/>
          </p:cNvPicPr>
          <p:nvPr/>
        </p:nvPicPr>
        <p:blipFill rotWithShape="1">
          <a:blip r:embed="rId3">
            <a:extLst>
              <a:ext uri="{28A0092B-C50C-407E-A947-70E740481C1C}">
                <a14:useLocalDpi xmlns:a14="http://schemas.microsoft.com/office/drawing/2010/main" val="0"/>
              </a:ext>
            </a:extLst>
          </a:blip>
          <a:srcRect l="7500" t="19333" r="7929" b="51000"/>
          <a:stretch/>
        </p:blipFill>
        <p:spPr>
          <a:xfrm>
            <a:off x="819150" y="4265860"/>
            <a:ext cx="7505700" cy="2034540"/>
          </a:xfrm>
          <a:prstGeom prst="rect">
            <a:avLst/>
          </a:prstGeom>
        </p:spPr>
      </p:pic>
      <p:cxnSp>
        <p:nvCxnSpPr>
          <p:cNvPr id="17" name="Straight Connector 16">
            <a:extLst>
              <a:ext uri="{FF2B5EF4-FFF2-40B4-BE49-F238E27FC236}">
                <a16:creationId xmlns:a16="http://schemas.microsoft.com/office/drawing/2014/main" id="{89AD28ED-43E1-4A3B-AE5C-27124CC45500}"/>
              </a:ext>
            </a:extLst>
          </p:cNvPr>
          <p:cNvCxnSpPr/>
          <p:nvPr/>
        </p:nvCxnSpPr>
        <p:spPr>
          <a:xfrm>
            <a:off x="0" y="1777669"/>
            <a:ext cx="9144000" cy="0"/>
          </a:xfrm>
          <a:prstGeom prst="line">
            <a:avLst/>
          </a:prstGeom>
          <a:ln w="28575">
            <a:solidFill>
              <a:srgbClr val="4169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8226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3A30FE27-8B52-4A84-AF85-A0BD5392CFA3}"/>
              </a:ext>
            </a:extLst>
          </p:cNvPr>
          <p:cNvPicPr>
            <a:picLocks noChangeAspect="1"/>
          </p:cNvPicPr>
          <p:nvPr/>
        </p:nvPicPr>
        <p:blipFill rotWithShape="1">
          <a:blip r:embed="rId3">
            <a:extLst>
              <a:ext uri="{28A0092B-C50C-407E-A947-70E740481C1C}">
                <a14:useLocalDpi xmlns:a14="http://schemas.microsoft.com/office/drawing/2010/main" val="0"/>
              </a:ext>
            </a:extLst>
          </a:blip>
          <a:srcRect t="7087" b="25921"/>
          <a:stretch/>
        </p:blipFill>
        <p:spPr>
          <a:xfrm rot="10800000">
            <a:off x="0" y="1777667"/>
            <a:ext cx="9144000" cy="4602669"/>
          </a:xfrm>
          <a:prstGeom prst="rect">
            <a:avLst/>
          </a:prstGeom>
        </p:spPr>
      </p:pic>
      <p:grpSp>
        <p:nvGrpSpPr>
          <p:cNvPr id="7" name="Group 6">
            <a:extLst>
              <a:ext uri="{FF2B5EF4-FFF2-40B4-BE49-F238E27FC236}">
                <a16:creationId xmlns:a16="http://schemas.microsoft.com/office/drawing/2014/main" id="{F610BEFA-C28B-401A-BAA0-BD828633F628}"/>
              </a:ext>
            </a:extLst>
          </p:cNvPr>
          <p:cNvGrpSpPr/>
          <p:nvPr/>
        </p:nvGrpSpPr>
        <p:grpSpPr>
          <a:xfrm>
            <a:off x="0" y="6380338"/>
            <a:ext cx="9144000" cy="477662"/>
            <a:chOff x="0" y="6401324"/>
            <a:chExt cx="9144000" cy="477662"/>
          </a:xfrm>
        </p:grpSpPr>
        <p:sp>
          <p:nvSpPr>
            <p:cNvPr id="8" name="Rectangle 7">
              <a:extLst>
                <a:ext uri="{FF2B5EF4-FFF2-40B4-BE49-F238E27FC236}">
                  <a16:creationId xmlns:a16="http://schemas.microsoft.com/office/drawing/2014/main" id="{781F2779-10F9-471D-9023-D402C1C8D3AF}"/>
                </a:ext>
              </a:extLst>
            </p:cNvPr>
            <p:cNvSpPr/>
            <p:nvPr userDrawn="1"/>
          </p:nvSpPr>
          <p:spPr>
            <a:xfrm>
              <a:off x="0" y="6513226"/>
              <a:ext cx="9144000" cy="365760"/>
            </a:xfrm>
            <a:prstGeom prst="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CB86635-CEA1-4D12-8250-B544B6190D07}"/>
                </a:ext>
              </a:extLst>
            </p:cNvPr>
            <p:cNvSpPr/>
            <p:nvPr userDrawn="1"/>
          </p:nvSpPr>
          <p:spPr>
            <a:xfrm>
              <a:off x="0" y="6401324"/>
              <a:ext cx="9144000" cy="11190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Slide Number Placeholder 4">
            <a:extLst>
              <a:ext uri="{FF2B5EF4-FFF2-40B4-BE49-F238E27FC236}">
                <a16:creationId xmlns:a16="http://schemas.microsoft.com/office/drawing/2014/main" id="{704D0355-1887-495D-A2A3-4DFBA3621FF9}"/>
              </a:ext>
            </a:extLst>
          </p:cNvPr>
          <p:cNvSpPr>
            <a:spLocks noGrp="1"/>
          </p:cNvSpPr>
          <p:nvPr>
            <p:ph type="sldNum" sz="quarter" idx="11"/>
          </p:nvPr>
        </p:nvSpPr>
        <p:spPr>
          <a:xfrm>
            <a:off x="6488430" y="6484503"/>
            <a:ext cx="2057400" cy="365125"/>
          </a:xfrm>
        </p:spPr>
        <p:txBody>
          <a:bodyPr/>
          <a:lstStyle/>
          <a:p>
            <a:fld id="{17BACF22-AF52-4DF7-B9ED-78BD8B66998B}" type="slidenum">
              <a:rPr lang="en-US" b="1" smtClean="0">
                <a:solidFill>
                  <a:schemeClr val="bg1"/>
                </a:solidFill>
              </a:rPr>
              <a:t>4</a:t>
            </a:fld>
            <a:endParaRPr lang="en-US" b="1" dirty="0">
              <a:solidFill>
                <a:schemeClr val="bg1"/>
              </a:solidFill>
            </a:endParaRPr>
          </a:p>
        </p:txBody>
      </p:sp>
      <p:sp>
        <p:nvSpPr>
          <p:cNvPr id="11" name="Rectangle 10">
            <a:extLst>
              <a:ext uri="{FF2B5EF4-FFF2-40B4-BE49-F238E27FC236}">
                <a16:creationId xmlns:a16="http://schemas.microsoft.com/office/drawing/2014/main" id="{B217B050-478E-44C6-AD19-94C48E513454}"/>
              </a:ext>
            </a:extLst>
          </p:cNvPr>
          <p:cNvSpPr/>
          <p:nvPr/>
        </p:nvSpPr>
        <p:spPr>
          <a:xfrm>
            <a:off x="0" y="-317"/>
            <a:ext cx="3787140" cy="1777986"/>
          </a:xfrm>
          <a:prstGeom prst="rect">
            <a:avLst/>
          </a:prstGeom>
          <a:solidFill>
            <a:srgbClr val="5F9E96"/>
          </a:solidFill>
          <a:ln>
            <a:solidFill>
              <a:srgbClr val="5F9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Box 2">
            <a:extLst>
              <a:ext uri="{FF2B5EF4-FFF2-40B4-BE49-F238E27FC236}">
                <a16:creationId xmlns:a16="http://schemas.microsoft.com/office/drawing/2014/main" id="{DFDE9222-3512-4D96-8F35-825CAC961B41}"/>
              </a:ext>
            </a:extLst>
          </p:cNvPr>
          <p:cNvSpPr txBox="1"/>
          <p:nvPr/>
        </p:nvSpPr>
        <p:spPr>
          <a:xfrm>
            <a:off x="83820" y="226956"/>
            <a:ext cx="3771900" cy="1446550"/>
          </a:xfrm>
          <a:prstGeom prst="rect">
            <a:avLst/>
          </a:prstGeom>
          <a:noFill/>
        </p:spPr>
        <p:txBody>
          <a:bodyPr wrap="square" rtlCol="0">
            <a:spAutoFit/>
          </a:bodyPr>
          <a:lstStyle/>
          <a:p>
            <a:r>
              <a:rPr lang="en-US" sz="4400" spc="-100" dirty="0">
                <a:solidFill>
                  <a:schemeClr val="bg1"/>
                </a:solidFill>
              </a:rPr>
              <a:t>Neighborhood</a:t>
            </a:r>
            <a:br>
              <a:rPr lang="en-US" sz="4400" spc="-100" dirty="0">
                <a:solidFill>
                  <a:schemeClr val="bg1"/>
                </a:solidFill>
              </a:rPr>
            </a:br>
            <a:r>
              <a:rPr lang="en-US" sz="4400" spc="-100" dirty="0">
                <a:solidFill>
                  <a:schemeClr val="bg1"/>
                </a:solidFill>
              </a:rPr>
              <a:t>Leaders Forum</a:t>
            </a:r>
          </a:p>
        </p:txBody>
      </p:sp>
      <p:sp>
        <p:nvSpPr>
          <p:cNvPr id="26" name="Rectangle 25">
            <a:extLst>
              <a:ext uri="{FF2B5EF4-FFF2-40B4-BE49-F238E27FC236}">
                <a16:creationId xmlns:a16="http://schemas.microsoft.com/office/drawing/2014/main" id="{A7C820CC-9AE9-4A9A-B219-876A8E571BA2}"/>
              </a:ext>
            </a:extLst>
          </p:cNvPr>
          <p:cNvSpPr/>
          <p:nvPr/>
        </p:nvSpPr>
        <p:spPr>
          <a:xfrm>
            <a:off x="3870960" y="596288"/>
            <a:ext cx="3951474" cy="707886"/>
          </a:xfrm>
          <a:prstGeom prst="rect">
            <a:avLst/>
          </a:prstGeom>
        </p:spPr>
        <p:txBody>
          <a:bodyPr wrap="square">
            <a:spAutoFit/>
          </a:bodyPr>
          <a:lstStyle/>
          <a:p>
            <a:r>
              <a:rPr lang="en-US" sz="4000" b="1" dirty="0">
                <a:solidFill>
                  <a:srgbClr val="CD5C5C"/>
                </a:solidFill>
              </a:rPr>
              <a:t>June 12, 2018</a:t>
            </a:r>
            <a:endParaRPr lang="en-US" sz="4000" dirty="0">
              <a:solidFill>
                <a:srgbClr val="CD5C5C"/>
              </a:solidFill>
            </a:endParaRPr>
          </a:p>
        </p:txBody>
      </p:sp>
      <p:cxnSp>
        <p:nvCxnSpPr>
          <p:cNvPr id="27" name="Straight Connector 26">
            <a:extLst>
              <a:ext uri="{FF2B5EF4-FFF2-40B4-BE49-F238E27FC236}">
                <a16:creationId xmlns:a16="http://schemas.microsoft.com/office/drawing/2014/main" id="{E4D120DC-D152-49B5-92E4-67E1D49D7EA3}"/>
              </a:ext>
            </a:extLst>
          </p:cNvPr>
          <p:cNvCxnSpPr/>
          <p:nvPr/>
        </p:nvCxnSpPr>
        <p:spPr>
          <a:xfrm>
            <a:off x="0" y="1777669"/>
            <a:ext cx="9144000" cy="0"/>
          </a:xfrm>
          <a:prstGeom prst="line">
            <a:avLst/>
          </a:prstGeom>
          <a:ln w="28575">
            <a:solidFill>
              <a:srgbClr val="5F9E9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4307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610BEFA-C28B-401A-BAA0-BD828633F628}"/>
              </a:ext>
            </a:extLst>
          </p:cNvPr>
          <p:cNvGrpSpPr/>
          <p:nvPr/>
        </p:nvGrpSpPr>
        <p:grpSpPr>
          <a:xfrm>
            <a:off x="0" y="6380338"/>
            <a:ext cx="9144000" cy="477662"/>
            <a:chOff x="0" y="6401324"/>
            <a:chExt cx="9144000" cy="477662"/>
          </a:xfrm>
        </p:grpSpPr>
        <p:sp>
          <p:nvSpPr>
            <p:cNvPr id="8" name="Rectangle 7">
              <a:extLst>
                <a:ext uri="{FF2B5EF4-FFF2-40B4-BE49-F238E27FC236}">
                  <a16:creationId xmlns:a16="http://schemas.microsoft.com/office/drawing/2014/main" id="{781F2779-10F9-471D-9023-D402C1C8D3AF}"/>
                </a:ext>
              </a:extLst>
            </p:cNvPr>
            <p:cNvSpPr/>
            <p:nvPr userDrawn="1"/>
          </p:nvSpPr>
          <p:spPr>
            <a:xfrm>
              <a:off x="0" y="6513226"/>
              <a:ext cx="9144000" cy="365760"/>
            </a:xfrm>
            <a:prstGeom prst="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CB86635-CEA1-4D12-8250-B544B6190D07}"/>
                </a:ext>
              </a:extLst>
            </p:cNvPr>
            <p:cNvSpPr/>
            <p:nvPr userDrawn="1"/>
          </p:nvSpPr>
          <p:spPr>
            <a:xfrm>
              <a:off x="0" y="6401324"/>
              <a:ext cx="9144000" cy="11190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Slide Number Placeholder 4">
            <a:extLst>
              <a:ext uri="{FF2B5EF4-FFF2-40B4-BE49-F238E27FC236}">
                <a16:creationId xmlns:a16="http://schemas.microsoft.com/office/drawing/2014/main" id="{704D0355-1887-495D-A2A3-4DFBA3621FF9}"/>
              </a:ext>
            </a:extLst>
          </p:cNvPr>
          <p:cNvSpPr>
            <a:spLocks noGrp="1"/>
          </p:cNvSpPr>
          <p:nvPr>
            <p:ph type="sldNum" sz="quarter" idx="11"/>
          </p:nvPr>
        </p:nvSpPr>
        <p:spPr>
          <a:xfrm>
            <a:off x="6465570" y="6492240"/>
            <a:ext cx="2057400" cy="365125"/>
          </a:xfrm>
        </p:spPr>
        <p:txBody>
          <a:bodyPr/>
          <a:lstStyle/>
          <a:p>
            <a:fld id="{17BACF22-AF52-4DF7-B9ED-78BD8B66998B}" type="slidenum">
              <a:rPr lang="en-US" b="1" smtClean="0">
                <a:solidFill>
                  <a:schemeClr val="bg1"/>
                </a:solidFill>
              </a:rPr>
              <a:t>5</a:t>
            </a:fld>
            <a:endParaRPr lang="en-US" b="1" dirty="0">
              <a:solidFill>
                <a:schemeClr val="bg1"/>
              </a:solidFill>
            </a:endParaRPr>
          </a:p>
        </p:txBody>
      </p:sp>
      <p:sp>
        <p:nvSpPr>
          <p:cNvPr id="13" name="TextBox 12">
            <a:extLst>
              <a:ext uri="{FF2B5EF4-FFF2-40B4-BE49-F238E27FC236}">
                <a16:creationId xmlns:a16="http://schemas.microsoft.com/office/drawing/2014/main" id="{0A05A2A0-2A3D-45D8-AA8C-078B16ECEDC2}"/>
              </a:ext>
            </a:extLst>
          </p:cNvPr>
          <p:cNvSpPr txBox="1"/>
          <p:nvPr/>
        </p:nvSpPr>
        <p:spPr>
          <a:xfrm>
            <a:off x="3787140" y="534733"/>
            <a:ext cx="5356860" cy="707886"/>
          </a:xfrm>
          <a:prstGeom prst="rect">
            <a:avLst/>
          </a:prstGeom>
          <a:noFill/>
        </p:spPr>
        <p:txBody>
          <a:bodyPr wrap="square" rtlCol="0">
            <a:spAutoFit/>
          </a:bodyPr>
          <a:lstStyle/>
          <a:p>
            <a:r>
              <a:rPr lang="en-US" sz="4000" b="1" spc="-100" dirty="0">
                <a:solidFill>
                  <a:srgbClr val="CD5C5C"/>
                </a:solidFill>
              </a:rPr>
              <a:t>neighborhood area maps</a:t>
            </a:r>
          </a:p>
        </p:txBody>
      </p:sp>
      <p:sp>
        <p:nvSpPr>
          <p:cNvPr id="14" name="Rectangle 13">
            <a:extLst>
              <a:ext uri="{FF2B5EF4-FFF2-40B4-BE49-F238E27FC236}">
                <a16:creationId xmlns:a16="http://schemas.microsoft.com/office/drawing/2014/main" id="{4784B78C-57F0-4BF1-8DB2-892DDEA53034}"/>
              </a:ext>
            </a:extLst>
          </p:cNvPr>
          <p:cNvSpPr/>
          <p:nvPr/>
        </p:nvSpPr>
        <p:spPr>
          <a:xfrm>
            <a:off x="0" y="-317"/>
            <a:ext cx="3787140" cy="1777986"/>
          </a:xfrm>
          <a:prstGeom prst="rect">
            <a:avLst/>
          </a:prstGeom>
          <a:solidFill>
            <a:srgbClr val="5F9E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TextBox 14">
            <a:extLst>
              <a:ext uri="{FF2B5EF4-FFF2-40B4-BE49-F238E27FC236}">
                <a16:creationId xmlns:a16="http://schemas.microsoft.com/office/drawing/2014/main" id="{BC648BA0-010A-472E-AF6D-75673C84CCEF}"/>
              </a:ext>
            </a:extLst>
          </p:cNvPr>
          <p:cNvSpPr txBox="1"/>
          <p:nvPr/>
        </p:nvSpPr>
        <p:spPr>
          <a:xfrm>
            <a:off x="83820" y="226956"/>
            <a:ext cx="3703320" cy="1446550"/>
          </a:xfrm>
          <a:prstGeom prst="rect">
            <a:avLst/>
          </a:prstGeom>
          <a:noFill/>
          <a:ln>
            <a:noFill/>
          </a:ln>
        </p:spPr>
        <p:txBody>
          <a:bodyPr wrap="square" rtlCol="0">
            <a:spAutoFit/>
          </a:bodyPr>
          <a:lstStyle/>
          <a:p>
            <a:r>
              <a:rPr lang="en-US" sz="4400" spc="-100" dirty="0">
                <a:solidFill>
                  <a:schemeClr val="bg1"/>
                </a:solidFill>
              </a:rPr>
              <a:t>Neighborhood</a:t>
            </a:r>
            <a:br>
              <a:rPr lang="en-US" sz="4400" spc="-100" dirty="0">
                <a:solidFill>
                  <a:schemeClr val="bg1"/>
                </a:solidFill>
              </a:rPr>
            </a:br>
            <a:r>
              <a:rPr lang="en-US" sz="4400" spc="-100" dirty="0">
                <a:solidFill>
                  <a:schemeClr val="bg1"/>
                </a:solidFill>
              </a:rPr>
              <a:t>Leaders Forum</a:t>
            </a:r>
          </a:p>
        </p:txBody>
      </p:sp>
      <p:pic>
        <p:nvPicPr>
          <p:cNvPr id="19" name="Picture 18">
            <a:extLst>
              <a:ext uri="{FF2B5EF4-FFF2-40B4-BE49-F238E27FC236}">
                <a16:creationId xmlns:a16="http://schemas.microsoft.com/office/drawing/2014/main" id="{54CBE911-CF55-4CA3-95DB-FF45D0D4D378}"/>
              </a:ext>
            </a:extLst>
          </p:cNvPr>
          <p:cNvPicPr>
            <a:picLocks noChangeAspect="1"/>
          </p:cNvPicPr>
          <p:nvPr/>
        </p:nvPicPr>
        <p:blipFill rotWithShape="1">
          <a:blip r:embed="rId3">
            <a:extLst>
              <a:ext uri="{28A0092B-C50C-407E-A947-70E740481C1C}">
                <a14:useLocalDpi xmlns:a14="http://schemas.microsoft.com/office/drawing/2010/main" val="0"/>
              </a:ext>
            </a:extLst>
          </a:blip>
          <a:srcRect l="6158" r="15131"/>
          <a:stretch/>
        </p:blipFill>
        <p:spPr>
          <a:xfrm rot="5400000">
            <a:off x="2808286" y="2091692"/>
            <a:ext cx="3070863" cy="2926080"/>
          </a:xfrm>
          <a:prstGeom prst="rect">
            <a:avLst/>
          </a:prstGeom>
        </p:spPr>
      </p:pic>
      <p:pic>
        <p:nvPicPr>
          <p:cNvPr id="21" name="Picture 20">
            <a:extLst>
              <a:ext uri="{FF2B5EF4-FFF2-40B4-BE49-F238E27FC236}">
                <a16:creationId xmlns:a16="http://schemas.microsoft.com/office/drawing/2014/main" id="{B5A03416-B30C-4BCA-ABFC-F0A21D7A5300}"/>
              </a:ext>
            </a:extLst>
          </p:cNvPr>
          <p:cNvPicPr>
            <a:picLocks noChangeAspect="1"/>
          </p:cNvPicPr>
          <p:nvPr/>
        </p:nvPicPr>
        <p:blipFill rotWithShape="1">
          <a:blip r:embed="rId4">
            <a:extLst>
              <a:ext uri="{28A0092B-C50C-407E-A947-70E740481C1C}">
                <a14:useLocalDpi xmlns:a14="http://schemas.microsoft.com/office/drawing/2010/main" val="0"/>
              </a:ext>
            </a:extLst>
          </a:blip>
          <a:srcRect l="20491" r="9457"/>
          <a:stretch/>
        </p:blipFill>
        <p:spPr>
          <a:xfrm rot="5400000">
            <a:off x="5960744" y="1910716"/>
            <a:ext cx="3074672" cy="3291840"/>
          </a:xfrm>
          <a:prstGeom prst="rect">
            <a:avLst/>
          </a:prstGeom>
        </p:spPr>
      </p:pic>
      <p:pic>
        <p:nvPicPr>
          <p:cNvPr id="23" name="Picture 22">
            <a:extLst>
              <a:ext uri="{FF2B5EF4-FFF2-40B4-BE49-F238E27FC236}">
                <a16:creationId xmlns:a16="http://schemas.microsoft.com/office/drawing/2014/main" id="{5575FE68-95C0-4313-BBCD-03B6BCA7FBCE}"/>
              </a:ext>
            </a:extLst>
          </p:cNvPr>
          <p:cNvPicPr>
            <a:picLocks noChangeAspect="1"/>
          </p:cNvPicPr>
          <p:nvPr/>
        </p:nvPicPr>
        <p:blipFill rotWithShape="1">
          <a:blip r:embed="rId5">
            <a:extLst>
              <a:ext uri="{28A0092B-C50C-407E-A947-70E740481C1C}">
                <a14:useLocalDpi xmlns:a14="http://schemas.microsoft.com/office/drawing/2010/main" val="0"/>
              </a:ext>
            </a:extLst>
          </a:blip>
          <a:srcRect l="32255" t="2699" r="4210" b="2569"/>
          <a:stretch/>
        </p:blipFill>
        <p:spPr>
          <a:xfrm rot="10800000">
            <a:off x="-49078" y="2019300"/>
            <a:ext cx="2852414" cy="3072384"/>
          </a:xfrm>
          <a:prstGeom prst="rect">
            <a:avLst/>
          </a:prstGeom>
        </p:spPr>
      </p:pic>
      <p:cxnSp>
        <p:nvCxnSpPr>
          <p:cNvPr id="24" name="Straight Connector 23">
            <a:extLst>
              <a:ext uri="{FF2B5EF4-FFF2-40B4-BE49-F238E27FC236}">
                <a16:creationId xmlns:a16="http://schemas.microsoft.com/office/drawing/2014/main" id="{33B1D8F4-07CA-4EDD-A89B-52A7E66F10B3}"/>
              </a:ext>
            </a:extLst>
          </p:cNvPr>
          <p:cNvCxnSpPr/>
          <p:nvPr/>
        </p:nvCxnSpPr>
        <p:spPr>
          <a:xfrm>
            <a:off x="0" y="1777669"/>
            <a:ext cx="9144000" cy="0"/>
          </a:xfrm>
          <a:prstGeom prst="line">
            <a:avLst/>
          </a:prstGeom>
          <a:ln w="28575">
            <a:solidFill>
              <a:srgbClr val="5F9E9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20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810DCE-748A-47F0-BF5C-EDA5CBE3347F}"/>
              </a:ext>
            </a:extLst>
          </p:cNvPr>
          <p:cNvPicPr>
            <a:picLocks noChangeAspect="1"/>
          </p:cNvPicPr>
          <p:nvPr/>
        </p:nvPicPr>
        <p:blipFill rotWithShape="1">
          <a:blip r:embed="rId3">
            <a:extLst>
              <a:ext uri="{28A0092B-C50C-407E-A947-70E740481C1C}">
                <a14:useLocalDpi xmlns:a14="http://schemas.microsoft.com/office/drawing/2010/main" val="0"/>
              </a:ext>
            </a:extLst>
          </a:blip>
          <a:srcRect l="10526" r="6550"/>
          <a:stretch/>
        </p:blipFill>
        <p:spPr>
          <a:xfrm rot="5400000">
            <a:off x="4772090" y="2008428"/>
            <a:ext cx="4602669" cy="4141150"/>
          </a:xfrm>
          <a:prstGeom prst="rect">
            <a:avLst/>
          </a:prstGeom>
        </p:spPr>
      </p:pic>
      <p:sp>
        <p:nvSpPr>
          <p:cNvPr id="2" name="Title 1">
            <a:extLst>
              <a:ext uri="{FF2B5EF4-FFF2-40B4-BE49-F238E27FC236}">
                <a16:creationId xmlns:a16="http://schemas.microsoft.com/office/drawing/2014/main" id="{D1397717-1752-46C6-BF7C-9E9DBB1919CA}"/>
              </a:ext>
            </a:extLst>
          </p:cNvPr>
          <p:cNvSpPr>
            <a:spLocks noGrp="1"/>
          </p:cNvSpPr>
          <p:nvPr>
            <p:ph type="title"/>
          </p:nvPr>
        </p:nvSpPr>
        <p:spPr>
          <a:xfrm>
            <a:off x="3787140" y="486411"/>
            <a:ext cx="5547360" cy="793045"/>
          </a:xfrm>
        </p:spPr>
        <p:txBody>
          <a:bodyPr>
            <a:normAutofit/>
          </a:bodyPr>
          <a:lstStyle/>
          <a:p>
            <a:r>
              <a:rPr lang="en-US" sz="4000" b="1" kern="1100" spc="-100" dirty="0">
                <a:solidFill>
                  <a:srgbClr val="CD5C5C"/>
                </a:solidFill>
                <a:latin typeface="+mn-lt"/>
              </a:rPr>
              <a:t>public engagement</a:t>
            </a:r>
          </a:p>
        </p:txBody>
      </p:sp>
      <p:sp>
        <p:nvSpPr>
          <p:cNvPr id="4" name="Text Placeholder 3">
            <a:extLst>
              <a:ext uri="{FF2B5EF4-FFF2-40B4-BE49-F238E27FC236}">
                <a16:creationId xmlns:a16="http://schemas.microsoft.com/office/drawing/2014/main" id="{FA122943-A335-4CE1-8422-3933B6E0539B}"/>
              </a:ext>
            </a:extLst>
          </p:cNvPr>
          <p:cNvSpPr>
            <a:spLocks noGrp="1"/>
          </p:cNvSpPr>
          <p:nvPr>
            <p:ph type="body" sz="half" idx="2"/>
          </p:nvPr>
        </p:nvSpPr>
        <p:spPr>
          <a:xfrm>
            <a:off x="495300" y="2019300"/>
            <a:ext cx="4507549" cy="4148527"/>
          </a:xfrm>
        </p:spPr>
        <p:txBody>
          <a:bodyPr>
            <a:normAutofit lnSpcReduction="10000"/>
          </a:bodyPr>
          <a:lstStyle/>
          <a:p>
            <a:pPr marL="457200" indent="-457200">
              <a:buFont typeface="Arial" panose="020B0604020202020204" pitchFamily="34" charset="0"/>
              <a:buChar char="•"/>
            </a:pPr>
            <a:r>
              <a:rPr lang="en-US" sz="3200" dirty="0"/>
              <a:t>Engage with youth</a:t>
            </a:r>
          </a:p>
          <a:p>
            <a:pPr marL="457200" indent="-457200">
              <a:buFont typeface="Arial" panose="020B0604020202020204" pitchFamily="34" charset="0"/>
              <a:buChar char="•"/>
            </a:pPr>
            <a:r>
              <a:rPr lang="en-US" sz="3200" dirty="0"/>
              <a:t>Schools</a:t>
            </a:r>
          </a:p>
          <a:p>
            <a:pPr marL="457200" indent="-457200">
              <a:buFont typeface="Arial" panose="020B0604020202020204" pitchFamily="34" charset="0"/>
              <a:buChar char="•"/>
            </a:pPr>
            <a:r>
              <a:rPr lang="en-US" sz="3200" dirty="0"/>
              <a:t>Inclusive outreach</a:t>
            </a:r>
          </a:p>
          <a:p>
            <a:pPr marL="457200" indent="-457200">
              <a:buFont typeface="Arial" panose="020B0604020202020204" pitchFamily="34" charset="0"/>
              <a:buChar char="•"/>
            </a:pPr>
            <a:r>
              <a:rPr lang="en-US" sz="3200" dirty="0"/>
              <a:t>Share stories</a:t>
            </a:r>
          </a:p>
          <a:p>
            <a:pPr marL="457200" indent="-457200">
              <a:buFont typeface="Arial" panose="020B0604020202020204" pitchFamily="34" charset="0"/>
              <a:buChar char="•"/>
            </a:pPr>
            <a:r>
              <a:rPr lang="en-US" sz="3200" dirty="0"/>
              <a:t>Barriers to participation</a:t>
            </a:r>
          </a:p>
          <a:p>
            <a:pPr marL="457200" indent="-457200">
              <a:buFont typeface="Arial" panose="020B0604020202020204" pitchFamily="34" charset="0"/>
              <a:buChar char="•"/>
            </a:pPr>
            <a:r>
              <a:rPr lang="en-US" sz="3200" dirty="0"/>
              <a:t>Community events</a:t>
            </a:r>
          </a:p>
          <a:p>
            <a:pPr marL="457200" indent="-457200">
              <a:buFont typeface="Arial" panose="020B0604020202020204" pitchFamily="34" charset="0"/>
              <a:buChar char="•"/>
            </a:pPr>
            <a:r>
              <a:rPr lang="en-US" sz="3200" dirty="0"/>
              <a:t>Meaningful use of time</a:t>
            </a:r>
          </a:p>
          <a:p>
            <a:pPr marL="457200" indent="-457200">
              <a:buFont typeface="Arial" panose="020B0604020202020204" pitchFamily="34" charset="0"/>
              <a:buChar char="•"/>
            </a:pPr>
            <a:endParaRPr lang="en-US" sz="3200" dirty="0">
              <a:solidFill>
                <a:srgbClr val="FF0000"/>
              </a:solidFill>
            </a:endParaRPr>
          </a:p>
        </p:txBody>
      </p:sp>
      <p:grpSp>
        <p:nvGrpSpPr>
          <p:cNvPr id="7" name="Group 6">
            <a:extLst>
              <a:ext uri="{FF2B5EF4-FFF2-40B4-BE49-F238E27FC236}">
                <a16:creationId xmlns:a16="http://schemas.microsoft.com/office/drawing/2014/main" id="{F610BEFA-C28B-401A-BAA0-BD828633F628}"/>
              </a:ext>
            </a:extLst>
          </p:cNvPr>
          <p:cNvGrpSpPr/>
          <p:nvPr/>
        </p:nvGrpSpPr>
        <p:grpSpPr>
          <a:xfrm>
            <a:off x="0" y="6380338"/>
            <a:ext cx="9144000" cy="477662"/>
            <a:chOff x="0" y="6401324"/>
            <a:chExt cx="9144000" cy="477662"/>
          </a:xfrm>
        </p:grpSpPr>
        <p:sp>
          <p:nvSpPr>
            <p:cNvPr id="8" name="Rectangle 7">
              <a:extLst>
                <a:ext uri="{FF2B5EF4-FFF2-40B4-BE49-F238E27FC236}">
                  <a16:creationId xmlns:a16="http://schemas.microsoft.com/office/drawing/2014/main" id="{781F2779-10F9-471D-9023-D402C1C8D3AF}"/>
                </a:ext>
              </a:extLst>
            </p:cNvPr>
            <p:cNvSpPr/>
            <p:nvPr userDrawn="1"/>
          </p:nvSpPr>
          <p:spPr>
            <a:xfrm>
              <a:off x="0" y="6513226"/>
              <a:ext cx="9144000" cy="365760"/>
            </a:xfrm>
            <a:prstGeom prst="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CB86635-CEA1-4D12-8250-B544B6190D07}"/>
                </a:ext>
              </a:extLst>
            </p:cNvPr>
            <p:cNvSpPr/>
            <p:nvPr userDrawn="1"/>
          </p:nvSpPr>
          <p:spPr>
            <a:xfrm>
              <a:off x="0" y="6401324"/>
              <a:ext cx="9144000" cy="11190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Slide Number Placeholder 4">
            <a:extLst>
              <a:ext uri="{FF2B5EF4-FFF2-40B4-BE49-F238E27FC236}">
                <a16:creationId xmlns:a16="http://schemas.microsoft.com/office/drawing/2014/main" id="{704D0355-1887-495D-A2A3-4DFBA3621FF9}"/>
              </a:ext>
            </a:extLst>
          </p:cNvPr>
          <p:cNvSpPr>
            <a:spLocks noGrp="1"/>
          </p:cNvSpPr>
          <p:nvPr>
            <p:ph type="sldNum" sz="quarter" idx="11"/>
          </p:nvPr>
        </p:nvSpPr>
        <p:spPr>
          <a:xfrm>
            <a:off x="6465570" y="6468253"/>
            <a:ext cx="2057400" cy="365125"/>
          </a:xfrm>
        </p:spPr>
        <p:txBody>
          <a:bodyPr/>
          <a:lstStyle/>
          <a:p>
            <a:fld id="{17BACF22-AF52-4DF7-B9ED-78BD8B66998B}" type="slidenum">
              <a:rPr lang="en-US" b="1" smtClean="0">
                <a:solidFill>
                  <a:schemeClr val="bg1"/>
                </a:solidFill>
              </a:rPr>
              <a:t>6</a:t>
            </a:fld>
            <a:endParaRPr lang="en-US" b="1" dirty="0">
              <a:solidFill>
                <a:schemeClr val="bg1"/>
              </a:solidFill>
            </a:endParaRPr>
          </a:p>
        </p:txBody>
      </p:sp>
      <p:sp>
        <p:nvSpPr>
          <p:cNvPr id="11" name="Rectangle 10">
            <a:extLst>
              <a:ext uri="{FF2B5EF4-FFF2-40B4-BE49-F238E27FC236}">
                <a16:creationId xmlns:a16="http://schemas.microsoft.com/office/drawing/2014/main" id="{B217B050-478E-44C6-AD19-94C48E513454}"/>
              </a:ext>
            </a:extLst>
          </p:cNvPr>
          <p:cNvSpPr/>
          <p:nvPr/>
        </p:nvSpPr>
        <p:spPr>
          <a:xfrm>
            <a:off x="0" y="-317"/>
            <a:ext cx="3787140" cy="1777986"/>
          </a:xfrm>
          <a:prstGeom prst="rect">
            <a:avLst/>
          </a:prstGeom>
          <a:solidFill>
            <a:srgbClr val="5F9E96"/>
          </a:solidFill>
          <a:ln>
            <a:solidFill>
              <a:srgbClr val="5F9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Box 2">
            <a:extLst>
              <a:ext uri="{FF2B5EF4-FFF2-40B4-BE49-F238E27FC236}">
                <a16:creationId xmlns:a16="http://schemas.microsoft.com/office/drawing/2014/main" id="{DFDE9222-3512-4D96-8F35-825CAC961B41}"/>
              </a:ext>
            </a:extLst>
          </p:cNvPr>
          <p:cNvSpPr txBox="1"/>
          <p:nvPr/>
        </p:nvSpPr>
        <p:spPr>
          <a:xfrm>
            <a:off x="83820" y="226956"/>
            <a:ext cx="3771900" cy="1446550"/>
          </a:xfrm>
          <a:prstGeom prst="rect">
            <a:avLst/>
          </a:prstGeom>
          <a:noFill/>
        </p:spPr>
        <p:txBody>
          <a:bodyPr wrap="square" rtlCol="0">
            <a:spAutoFit/>
          </a:bodyPr>
          <a:lstStyle/>
          <a:p>
            <a:r>
              <a:rPr lang="en-US" sz="4400" spc="-100" dirty="0">
                <a:solidFill>
                  <a:schemeClr val="bg1"/>
                </a:solidFill>
              </a:rPr>
              <a:t>Neighborhood</a:t>
            </a:r>
            <a:br>
              <a:rPr lang="en-US" sz="4400" spc="-100" dirty="0">
                <a:solidFill>
                  <a:schemeClr val="bg1"/>
                </a:solidFill>
              </a:rPr>
            </a:br>
            <a:r>
              <a:rPr lang="en-US" sz="4400" spc="-100" dirty="0">
                <a:solidFill>
                  <a:schemeClr val="bg1"/>
                </a:solidFill>
              </a:rPr>
              <a:t>Leaders Forum</a:t>
            </a:r>
          </a:p>
        </p:txBody>
      </p:sp>
      <p:cxnSp>
        <p:nvCxnSpPr>
          <p:cNvPr id="14" name="Straight Connector 13">
            <a:extLst>
              <a:ext uri="{FF2B5EF4-FFF2-40B4-BE49-F238E27FC236}">
                <a16:creationId xmlns:a16="http://schemas.microsoft.com/office/drawing/2014/main" id="{BF10B4A4-C6A8-4B4B-8F91-0A4D8E7A3613}"/>
              </a:ext>
            </a:extLst>
          </p:cNvPr>
          <p:cNvCxnSpPr/>
          <p:nvPr/>
        </p:nvCxnSpPr>
        <p:spPr>
          <a:xfrm>
            <a:off x="0" y="1777669"/>
            <a:ext cx="9144000" cy="0"/>
          </a:xfrm>
          <a:prstGeom prst="line">
            <a:avLst/>
          </a:prstGeom>
          <a:ln w="28575">
            <a:solidFill>
              <a:srgbClr val="5F9E9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4795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ECA205-5494-47B4-B3F2-849E2FCC95D8}"/>
              </a:ext>
            </a:extLst>
          </p:cNvPr>
          <p:cNvPicPr>
            <a:picLocks noChangeAspect="1"/>
          </p:cNvPicPr>
          <p:nvPr/>
        </p:nvPicPr>
        <p:blipFill rotWithShape="1">
          <a:blip r:embed="rId3">
            <a:extLst>
              <a:ext uri="{28A0092B-C50C-407E-A947-70E740481C1C}">
                <a14:useLocalDpi xmlns:a14="http://schemas.microsoft.com/office/drawing/2010/main" val="0"/>
              </a:ext>
            </a:extLst>
          </a:blip>
          <a:srcRect l="15060" r="6642" b="28222"/>
          <a:stretch/>
        </p:blipFill>
        <p:spPr>
          <a:xfrm rot="5400000">
            <a:off x="4827238" y="2071073"/>
            <a:ext cx="4610164" cy="4023360"/>
          </a:xfrm>
          <a:prstGeom prst="rect">
            <a:avLst/>
          </a:prstGeom>
        </p:spPr>
      </p:pic>
      <p:sp>
        <p:nvSpPr>
          <p:cNvPr id="4" name="Text Placeholder 3">
            <a:extLst>
              <a:ext uri="{FF2B5EF4-FFF2-40B4-BE49-F238E27FC236}">
                <a16:creationId xmlns:a16="http://schemas.microsoft.com/office/drawing/2014/main" id="{FA122943-A335-4CE1-8422-3933B6E0539B}"/>
              </a:ext>
            </a:extLst>
          </p:cNvPr>
          <p:cNvSpPr>
            <a:spLocks noGrp="1"/>
          </p:cNvSpPr>
          <p:nvPr>
            <p:ph type="body" sz="half" idx="2"/>
          </p:nvPr>
        </p:nvSpPr>
        <p:spPr>
          <a:xfrm>
            <a:off x="495300" y="2019300"/>
            <a:ext cx="4145956" cy="4148527"/>
          </a:xfrm>
        </p:spPr>
        <p:txBody>
          <a:bodyPr>
            <a:normAutofit/>
          </a:bodyPr>
          <a:lstStyle/>
          <a:p>
            <a:pPr marL="457200" indent="-457200">
              <a:buFont typeface="Arial" panose="020B0604020202020204" pitchFamily="34" charset="0"/>
              <a:buChar char="•"/>
            </a:pPr>
            <a:r>
              <a:rPr lang="en-US" sz="3200" dirty="0"/>
              <a:t>Kick-off packet</a:t>
            </a:r>
          </a:p>
          <a:p>
            <a:pPr marL="457200" indent="-457200">
              <a:buFont typeface="Arial" panose="020B0604020202020204" pitchFamily="34" charset="0"/>
              <a:buChar char="•"/>
            </a:pPr>
            <a:r>
              <a:rPr lang="en-US" sz="3200" dirty="0"/>
              <a:t>Build from existing plans</a:t>
            </a:r>
          </a:p>
          <a:p>
            <a:pPr marL="457200" indent="-457200">
              <a:buFont typeface="Arial" panose="020B0604020202020204" pitchFamily="34" charset="0"/>
              <a:buChar char="•"/>
            </a:pPr>
            <a:r>
              <a:rPr lang="en-US" sz="3200" dirty="0"/>
              <a:t>Shared training</a:t>
            </a:r>
          </a:p>
        </p:txBody>
      </p:sp>
      <p:grpSp>
        <p:nvGrpSpPr>
          <p:cNvPr id="7" name="Group 6">
            <a:extLst>
              <a:ext uri="{FF2B5EF4-FFF2-40B4-BE49-F238E27FC236}">
                <a16:creationId xmlns:a16="http://schemas.microsoft.com/office/drawing/2014/main" id="{F610BEFA-C28B-401A-BAA0-BD828633F628}"/>
              </a:ext>
            </a:extLst>
          </p:cNvPr>
          <p:cNvGrpSpPr/>
          <p:nvPr/>
        </p:nvGrpSpPr>
        <p:grpSpPr>
          <a:xfrm>
            <a:off x="0" y="6380338"/>
            <a:ext cx="9144000" cy="477662"/>
            <a:chOff x="0" y="6401324"/>
            <a:chExt cx="9144000" cy="477662"/>
          </a:xfrm>
        </p:grpSpPr>
        <p:sp>
          <p:nvSpPr>
            <p:cNvPr id="8" name="Rectangle 7">
              <a:extLst>
                <a:ext uri="{FF2B5EF4-FFF2-40B4-BE49-F238E27FC236}">
                  <a16:creationId xmlns:a16="http://schemas.microsoft.com/office/drawing/2014/main" id="{781F2779-10F9-471D-9023-D402C1C8D3AF}"/>
                </a:ext>
              </a:extLst>
            </p:cNvPr>
            <p:cNvSpPr/>
            <p:nvPr userDrawn="1"/>
          </p:nvSpPr>
          <p:spPr>
            <a:xfrm>
              <a:off x="0" y="6513226"/>
              <a:ext cx="9144000" cy="365760"/>
            </a:xfrm>
            <a:prstGeom prst="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CB86635-CEA1-4D12-8250-B544B6190D07}"/>
                </a:ext>
              </a:extLst>
            </p:cNvPr>
            <p:cNvSpPr/>
            <p:nvPr userDrawn="1"/>
          </p:nvSpPr>
          <p:spPr>
            <a:xfrm>
              <a:off x="0" y="6401324"/>
              <a:ext cx="9144000" cy="11190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Slide Number Placeholder 4">
            <a:extLst>
              <a:ext uri="{FF2B5EF4-FFF2-40B4-BE49-F238E27FC236}">
                <a16:creationId xmlns:a16="http://schemas.microsoft.com/office/drawing/2014/main" id="{704D0355-1887-495D-A2A3-4DFBA3621FF9}"/>
              </a:ext>
            </a:extLst>
          </p:cNvPr>
          <p:cNvSpPr>
            <a:spLocks noGrp="1"/>
          </p:cNvSpPr>
          <p:nvPr>
            <p:ph type="sldNum" sz="quarter" idx="11"/>
          </p:nvPr>
        </p:nvSpPr>
        <p:spPr>
          <a:xfrm>
            <a:off x="6511290" y="6499860"/>
            <a:ext cx="2057400" cy="365125"/>
          </a:xfrm>
        </p:spPr>
        <p:txBody>
          <a:bodyPr/>
          <a:lstStyle/>
          <a:p>
            <a:fld id="{17BACF22-AF52-4DF7-B9ED-78BD8B66998B}" type="slidenum">
              <a:rPr lang="en-US" b="1" smtClean="0">
                <a:solidFill>
                  <a:schemeClr val="bg1"/>
                </a:solidFill>
              </a:rPr>
              <a:t>7</a:t>
            </a:fld>
            <a:endParaRPr lang="en-US" b="1" dirty="0">
              <a:solidFill>
                <a:schemeClr val="bg1"/>
              </a:solidFill>
            </a:endParaRPr>
          </a:p>
        </p:txBody>
      </p:sp>
      <p:sp>
        <p:nvSpPr>
          <p:cNvPr id="10" name="Rectangle 9">
            <a:extLst>
              <a:ext uri="{FF2B5EF4-FFF2-40B4-BE49-F238E27FC236}">
                <a16:creationId xmlns:a16="http://schemas.microsoft.com/office/drawing/2014/main" id="{AAB6B717-0575-45DF-B134-C2937A4A5B86}"/>
              </a:ext>
            </a:extLst>
          </p:cNvPr>
          <p:cNvSpPr/>
          <p:nvPr/>
        </p:nvSpPr>
        <p:spPr>
          <a:xfrm>
            <a:off x="0" y="-317"/>
            <a:ext cx="3787140" cy="1777986"/>
          </a:xfrm>
          <a:prstGeom prst="rect">
            <a:avLst/>
          </a:prstGeom>
          <a:solidFill>
            <a:srgbClr val="5F9E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a:extLst>
              <a:ext uri="{FF2B5EF4-FFF2-40B4-BE49-F238E27FC236}">
                <a16:creationId xmlns:a16="http://schemas.microsoft.com/office/drawing/2014/main" id="{9B8DB4A4-77ED-4875-8863-2BED917D2C84}"/>
              </a:ext>
            </a:extLst>
          </p:cNvPr>
          <p:cNvSpPr txBox="1"/>
          <p:nvPr/>
        </p:nvSpPr>
        <p:spPr>
          <a:xfrm>
            <a:off x="83820" y="226956"/>
            <a:ext cx="3703320" cy="1446550"/>
          </a:xfrm>
          <a:prstGeom prst="rect">
            <a:avLst/>
          </a:prstGeom>
          <a:noFill/>
          <a:ln>
            <a:noFill/>
          </a:ln>
        </p:spPr>
        <p:txBody>
          <a:bodyPr wrap="square" rtlCol="0">
            <a:spAutoFit/>
          </a:bodyPr>
          <a:lstStyle/>
          <a:p>
            <a:r>
              <a:rPr lang="en-US" sz="4400" spc="-100" dirty="0">
                <a:solidFill>
                  <a:schemeClr val="bg1"/>
                </a:solidFill>
              </a:rPr>
              <a:t>Neighborhood</a:t>
            </a:r>
            <a:br>
              <a:rPr lang="en-US" sz="4400" spc="-100" dirty="0">
                <a:solidFill>
                  <a:schemeClr val="bg1"/>
                </a:solidFill>
              </a:rPr>
            </a:br>
            <a:r>
              <a:rPr lang="en-US" sz="4400" spc="-100" dirty="0">
                <a:solidFill>
                  <a:schemeClr val="bg1"/>
                </a:solidFill>
              </a:rPr>
              <a:t>Leaders Forum</a:t>
            </a:r>
          </a:p>
        </p:txBody>
      </p:sp>
      <p:sp>
        <p:nvSpPr>
          <p:cNvPr id="12" name="TextBox 11">
            <a:extLst>
              <a:ext uri="{FF2B5EF4-FFF2-40B4-BE49-F238E27FC236}">
                <a16:creationId xmlns:a16="http://schemas.microsoft.com/office/drawing/2014/main" id="{596E2BB0-513A-4E77-925F-662FD3ACB037}"/>
              </a:ext>
            </a:extLst>
          </p:cNvPr>
          <p:cNvSpPr txBox="1"/>
          <p:nvPr/>
        </p:nvSpPr>
        <p:spPr>
          <a:xfrm>
            <a:off x="3863340" y="534733"/>
            <a:ext cx="4499610" cy="707886"/>
          </a:xfrm>
          <a:prstGeom prst="rect">
            <a:avLst/>
          </a:prstGeom>
          <a:noFill/>
        </p:spPr>
        <p:txBody>
          <a:bodyPr wrap="square" rtlCol="0">
            <a:spAutoFit/>
          </a:bodyPr>
          <a:lstStyle/>
          <a:p>
            <a:r>
              <a:rPr lang="en-US" sz="4000" b="1" dirty="0">
                <a:solidFill>
                  <a:srgbClr val="CD5C5C"/>
                </a:solidFill>
              </a:rPr>
              <a:t>planning process</a:t>
            </a:r>
          </a:p>
        </p:txBody>
      </p:sp>
      <p:cxnSp>
        <p:nvCxnSpPr>
          <p:cNvPr id="15" name="Straight Connector 14">
            <a:extLst>
              <a:ext uri="{FF2B5EF4-FFF2-40B4-BE49-F238E27FC236}">
                <a16:creationId xmlns:a16="http://schemas.microsoft.com/office/drawing/2014/main" id="{F7FF354A-8840-4371-892C-6B1C322A33F3}"/>
              </a:ext>
            </a:extLst>
          </p:cNvPr>
          <p:cNvCxnSpPr/>
          <p:nvPr/>
        </p:nvCxnSpPr>
        <p:spPr>
          <a:xfrm>
            <a:off x="0" y="1777669"/>
            <a:ext cx="9144000" cy="0"/>
          </a:xfrm>
          <a:prstGeom prst="line">
            <a:avLst/>
          </a:prstGeom>
          <a:ln w="28575">
            <a:solidFill>
              <a:srgbClr val="5F9E9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464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A122943-A335-4CE1-8422-3933B6E0539B}"/>
              </a:ext>
            </a:extLst>
          </p:cNvPr>
          <p:cNvSpPr>
            <a:spLocks noGrp="1"/>
          </p:cNvSpPr>
          <p:nvPr>
            <p:ph type="body" sz="half" idx="2"/>
          </p:nvPr>
        </p:nvSpPr>
        <p:spPr>
          <a:xfrm>
            <a:off x="495300" y="2019300"/>
            <a:ext cx="4389238" cy="4148527"/>
          </a:xfrm>
        </p:spPr>
        <p:txBody>
          <a:bodyPr>
            <a:normAutofit/>
          </a:bodyPr>
          <a:lstStyle/>
          <a:p>
            <a:pPr marL="457200" indent="-457200">
              <a:buFont typeface="Arial" panose="020B0604020202020204" pitchFamily="34" charset="0"/>
              <a:buChar char="•"/>
            </a:pPr>
            <a:r>
              <a:rPr lang="en-US" sz="3200" dirty="0"/>
              <a:t>Shared boundaries</a:t>
            </a:r>
          </a:p>
          <a:p>
            <a:pPr marL="457200" indent="-457200">
              <a:buFont typeface="Arial" panose="020B0604020202020204" pitchFamily="34" charset="0"/>
              <a:buChar char="•"/>
            </a:pPr>
            <a:r>
              <a:rPr lang="en-US" sz="3200" dirty="0"/>
              <a:t>Urgent issues</a:t>
            </a:r>
          </a:p>
          <a:p>
            <a:pPr marL="457200" indent="-457200">
              <a:buFont typeface="Arial" panose="020B0604020202020204" pitchFamily="34" charset="0"/>
              <a:buChar char="•"/>
            </a:pPr>
            <a:r>
              <a:rPr lang="en-US" sz="3200" dirty="0"/>
              <a:t>Don’t force solutions that don’t fit</a:t>
            </a:r>
          </a:p>
          <a:p>
            <a:pPr marL="914400" lvl="1" indent="-457200">
              <a:buFont typeface="Arial" panose="020B0604020202020204" pitchFamily="34" charset="0"/>
              <a:buChar char="•"/>
            </a:pPr>
            <a:endParaRPr lang="en-US" sz="2600" dirty="0"/>
          </a:p>
        </p:txBody>
      </p:sp>
      <p:grpSp>
        <p:nvGrpSpPr>
          <p:cNvPr id="7" name="Group 6">
            <a:extLst>
              <a:ext uri="{FF2B5EF4-FFF2-40B4-BE49-F238E27FC236}">
                <a16:creationId xmlns:a16="http://schemas.microsoft.com/office/drawing/2014/main" id="{F610BEFA-C28B-401A-BAA0-BD828633F628}"/>
              </a:ext>
            </a:extLst>
          </p:cNvPr>
          <p:cNvGrpSpPr/>
          <p:nvPr/>
        </p:nvGrpSpPr>
        <p:grpSpPr>
          <a:xfrm>
            <a:off x="0" y="6380338"/>
            <a:ext cx="9144000" cy="477662"/>
            <a:chOff x="0" y="6401324"/>
            <a:chExt cx="9144000" cy="477662"/>
          </a:xfrm>
        </p:grpSpPr>
        <p:sp>
          <p:nvSpPr>
            <p:cNvPr id="8" name="Rectangle 7">
              <a:extLst>
                <a:ext uri="{FF2B5EF4-FFF2-40B4-BE49-F238E27FC236}">
                  <a16:creationId xmlns:a16="http://schemas.microsoft.com/office/drawing/2014/main" id="{781F2779-10F9-471D-9023-D402C1C8D3AF}"/>
                </a:ext>
              </a:extLst>
            </p:cNvPr>
            <p:cNvSpPr/>
            <p:nvPr userDrawn="1"/>
          </p:nvSpPr>
          <p:spPr>
            <a:xfrm>
              <a:off x="0" y="6513226"/>
              <a:ext cx="9144000" cy="365760"/>
            </a:xfrm>
            <a:prstGeom prst="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CB86635-CEA1-4D12-8250-B544B6190D07}"/>
                </a:ext>
              </a:extLst>
            </p:cNvPr>
            <p:cNvSpPr/>
            <p:nvPr userDrawn="1"/>
          </p:nvSpPr>
          <p:spPr>
            <a:xfrm>
              <a:off x="0" y="6401324"/>
              <a:ext cx="9144000" cy="11190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Slide Number Placeholder 4">
            <a:extLst>
              <a:ext uri="{FF2B5EF4-FFF2-40B4-BE49-F238E27FC236}">
                <a16:creationId xmlns:a16="http://schemas.microsoft.com/office/drawing/2014/main" id="{704D0355-1887-495D-A2A3-4DFBA3621FF9}"/>
              </a:ext>
            </a:extLst>
          </p:cNvPr>
          <p:cNvSpPr>
            <a:spLocks noGrp="1"/>
          </p:cNvSpPr>
          <p:nvPr>
            <p:ph type="sldNum" sz="quarter" idx="11"/>
          </p:nvPr>
        </p:nvSpPr>
        <p:spPr>
          <a:xfrm>
            <a:off x="6450330" y="6483264"/>
            <a:ext cx="2057400" cy="365125"/>
          </a:xfrm>
        </p:spPr>
        <p:txBody>
          <a:bodyPr/>
          <a:lstStyle/>
          <a:p>
            <a:fld id="{17BACF22-AF52-4DF7-B9ED-78BD8B66998B}" type="slidenum">
              <a:rPr lang="en-US" b="1" smtClean="0">
                <a:solidFill>
                  <a:schemeClr val="bg1"/>
                </a:solidFill>
              </a:rPr>
              <a:t>8</a:t>
            </a:fld>
            <a:endParaRPr lang="en-US" b="1" dirty="0">
              <a:solidFill>
                <a:schemeClr val="bg1"/>
              </a:solidFill>
            </a:endParaRPr>
          </a:p>
        </p:txBody>
      </p:sp>
      <p:sp>
        <p:nvSpPr>
          <p:cNvPr id="10" name="Rectangle 9">
            <a:extLst>
              <a:ext uri="{FF2B5EF4-FFF2-40B4-BE49-F238E27FC236}">
                <a16:creationId xmlns:a16="http://schemas.microsoft.com/office/drawing/2014/main" id="{754D8525-EE2E-4048-837C-AEED24018921}"/>
              </a:ext>
            </a:extLst>
          </p:cNvPr>
          <p:cNvSpPr/>
          <p:nvPr/>
        </p:nvSpPr>
        <p:spPr>
          <a:xfrm>
            <a:off x="0" y="-317"/>
            <a:ext cx="3787140" cy="1777986"/>
          </a:xfrm>
          <a:prstGeom prst="rect">
            <a:avLst/>
          </a:prstGeom>
          <a:solidFill>
            <a:srgbClr val="5F9E96"/>
          </a:solidFill>
          <a:ln>
            <a:solidFill>
              <a:srgbClr val="5F9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a:extLst>
              <a:ext uri="{FF2B5EF4-FFF2-40B4-BE49-F238E27FC236}">
                <a16:creationId xmlns:a16="http://schemas.microsoft.com/office/drawing/2014/main" id="{13E2D85C-5459-4FC0-9A4E-AF9F09F00720}"/>
              </a:ext>
            </a:extLst>
          </p:cNvPr>
          <p:cNvSpPr txBox="1"/>
          <p:nvPr/>
        </p:nvSpPr>
        <p:spPr>
          <a:xfrm>
            <a:off x="83820" y="226956"/>
            <a:ext cx="3771900" cy="1446550"/>
          </a:xfrm>
          <a:prstGeom prst="rect">
            <a:avLst/>
          </a:prstGeom>
          <a:noFill/>
        </p:spPr>
        <p:txBody>
          <a:bodyPr wrap="square" rtlCol="0">
            <a:spAutoFit/>
          </a:bodyPr>
          <a:lstStyle/>
          <a:p>
            <a:r>
              <a:rPr lang="en-US" sz="4400" spc="-100" dirty="0">
                <a:solidFill>
                  <a:schemeClr val="bg1"/>
                </a:solidFill>
              </a:rPr>
              <a:t>Neighborhood</a:t>
            </a:r>
            <a:br>
              <a:rPr lang="en-US" sz="4400" spc="-100" dirty="0">
                <a:solidFill>
                  <a:schemeClr val="bg1"/>
                </a:solidFill>
              </a:rPr>
            </a:br>
            <a:r>
              <a:rPr lang="en-US" sz="4400" spc="-100" dirty="0">
                <a:solidFill>
                  <a:schemeClr val="bg1"/>
                </a:solidFill>
              </a:rPr>
              <a:t>Leaders Forum</a:t>
            </a:r>
          </a:p>
        </p:txBody>
      </p:sp>
      <p:sp>
        <p:nvSpPr>
          <p:cNvPr id="12" name="TextBox 11">
            <a:extLst>
              <a:ext uri="{FF2B5EF4-FFF2-40B4-BE49-F238E27FC236}">
                <a16:creationId xmlns:a16="http://schemas.microsoft.com/office/drawing/2014/main" id="{9A20C14A-9EC6-478D-8580-25A8EC26EBD0}"/>
              </a:ext>
            </a:extLst>
          </p:cNvPr>
          <p:cNvSpPr txBox="1"/>
          <p:nvPr/>
        </p:nvSpPr>
        <p:spPr>
          <a:xfrm>
            <a:off x="3863340" y="534733"/>
            <a:ext cx="4499610" cy="707886"/>
          </a:xfrm>
          <a:prstGeom prst="rect">
            <a:avLst/>
          </a:prstGeom>
          <a:noFill/>
        </p:spPr>
        <p:txBody>
          <a:bodyPr wrap="square" rtlCol="0">
            <a:spAutoFit/>
          </a:bodyPr>
          <a:lstStyle/>
          <a:p>
            <a:r>
              <a:rPr lang="en-US" sz="4000" b="1" dirty="0">
                <a:solidFill>
                  <a:srgbClr val="CD5C5C"/>
                </a:solidFill>
              </a:rPr>
              <a:t>plan sequence</a:t>
            </a:r>
          </a:p>
        </p:txBody>
      </p:sp>
      <p:pic>
        <p:nvPicPr>
          <p:cNvPr id="13" name="Picture 12">
            <a:extLst>
              <a:ext uri="{FF2B5EF4-FFF2-40B4-BE49-F238E27FC236}">
                <a16:creationId xmlns:a16="http://schemas.microsoft.com/office/drawing/2014/main" id="{D16FEAE7-E54A-47FE-AF4B-DE4D2962D7D3}"/>
              </a:ext>
            </a:extLst>
          </p:cNvPr>
          <p:cNvPicPr>
            <a:picLocks noChangeAspect="1"/>
          </p:cNvPicPr>
          <p:nvPr/>
        </p:nvPicPr>
        <p:blipFill rotWithShape="1">
          <a:blip r:embed="rId3">
            <a:extLst>
              <a:ext uri="{28A0092B-C50C-407E-A947-70E740481C1C}">
                <a14:useLocalDpi xmlns:a14="http://schemas.microsoft.com/office/drawing/2010/main" val="0"/>
              </a:ext>
            </a:extLst>
          </a:blip>
          <a:srcRect l="7395" r="9688" b="3333"/>
          <a:stretch/>
        </p:blipFill>
        <p:spPr>
          <a:xfrm rot="5400000">
            <a:off x="4831604" y="2066705"/>
            <a:ext cx="4601431" cy="4023360"/>
          </a:xfrm>
          <a:prstGeom prst="rect">
            <a:avLst/>
          </a:prstGeom>
        </p:spPr>
      </p:pic>
      <p:cxnSp>
        <p:nvCxnSpPr>
          <p:cNvPr id="14" name="Straight Connector 13">
            <a:extLst>
              <a:ext uri="{FF2B5EF4-FFF2-40B4-BE49-F238E27FC236}">
                <a16:creationId xmlns:a16="http://schemas.microsoft.com/office/drawing/2014/main" id="{505B0A5B-513C-415D-830B-89DD278084AC}"/>
              </a:ext>
            </a:extLst>
          </p:cNvPr>
          <p:cNvCxnSpPr/>
          <p:nvPr/>
        </p:nvCxnSpPr>
        <p:spPr>
          <a:xfrm>
            <a:off x="0" y="1777669"/>
            <a:ext cx="9144000" cy="0"/>
          </a:xfrm>
          <a:prstGeom prst="line">
            <a:avLst/>
          </a:prstGeom>
          <a:ln w="28575">
            <a:solidFill>
              <a:srgbClr val="5F9E9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773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Deborah\Dropbox\3MW Proposals 2013\BD resources\photos of public events\_DSC0580.jpg">
            <a:extLst>
              <a:ext uri="{FF2B5EF4-FFF2-40B4-BE49-F238E27FC236}">
                <a16:creationId xmlns:a16="http://schemas.microsoft.com/office/drawing/2014/main" id="{59AACC03-12F7-412E-9EFE-420FD4048B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535"/>
          <a:stretch/>
        </p:blipFill>
        <p:spPr bwMode="auto">
          <a:xfrm>
            <a:off x="4998799" y="1777670"/>
            <a:ext cx="4145201" cy="4602668"/>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FA122943-A335-4CE1-8422-3933B6E0539B}"/>
              </a:ext>
            </a:extLst>
          </p:cNvPr>
          <p:cNvSpPr>
            <a:spLocks noGrp="1"/>
          </p:cNvSpPr>
          <p:nvPr>
            <p:ph type="body" sz="half" idx="2"/>
          </p:nvPr>
        </p:nvSpPr>
        <p:spPr>
          <a:xfrm>
            <a:off x="495300" y="2019300"/>
            <a:ext cx="4389238" cy="4148527"/>
          </a:xfrm>
          <a:ln>
            <a:noFill/>
          </a:ln>
        </p:spPr>
        <p:txBody>
          <a:bodyPr>
            <a:normAutofit/>
          </a:bodyPr>
          <a:lstStyle/>
          <a:p>
            <a:pPr marL="457200" indent="-457200">
              <a:buFont typeface="Arial" panose="020B0604020202020204" pitchFamily="34" charset="0"/>
              <a:buChar char="•"/>
            </a:pPr>
            <a:r>
              <a:rPr lang="en-US" sz="2800" dirty="0"/>
              <a:t>Inclusive</a:t>
            </a:r>
          </a:p>
          <a:p>
            <a:pPr marL="457200" indent="-457200">
              <a:buFont typeface="Arial" panose="020B0604020202020204" pitchFamily="34" charset="0"/>
              <a:buChar char="•"/>
            </a:pPr>
            <a:r>
              <a:rPr lang="en-US" sz="2800" dirty="0"/>
              <a:t>Collect contact information for future notice</a:t>
            </a:r>
          </a:p>
          <a:p>
            <a:pPr marL="457200" indent="-457200">
              <a:buFont typeface="Arial" panose="020B0604020202020204" pitchFamily="34" charset="0"/>
              <a:buChar char="•"/>
            </a:pPr>
            <a:r>
              <a:rPr lang="en-US" sz="2800" dirty="0"/>
              <a:t>Include local businesses</a:t>
            </a:r>
          </a:p>
          <a:p>
            <a:pPr marL="457200" indent="-457200">
              <a:buFont typeface="Arial" panose="020B0604020202020204" pitchFamily="34" charset="0"/>
              <a:buChar char="•"/>
            </a:pPr>
            <a:r>
              <a:rPr lang="en-US" sz="2800" dirty="0"/>
              <a:t>Cross neighborhood boundaries</a:t>
            </a:r>
          </a:p>
          <a:p>
            <a:pPr marL="457200" indent="-457200">
              <a:buFont typeface="Arial" panose="020B0604020202020204" pitchFamily="34" charset="0"/>
              <a:buChar char="•"/>
            </a:pPr>
            <a:r>
              <a:rPr lang="en-US" sz="2800" dirty="0"/>
              <a:t>Skills and training</a:t>
            </a:r>
          </a:p>
        </p:txBody>
      </p:sp>
      <p:grpSp>
        <p:nvGrpSpPr>
          <p:cNvPr id="7" name="Group 6">
            <a:extLst>
              <a:ext uri="{FF2B5EF4-FFF2-40B4-BE49-F238E27FC236}">
                <a16:creationId xmlns:a16="http://schemas.microsoft.com/office/drawing/2014/main" id="{F610BEFA-C28B-401A-BAA0-BD828633F628}"/>
              </a:ext>
            </a:extLst>
          </p:cNvPr>
          <p:cNvGrpSpPr/>
          <p:nvPr/>
        </p:nvGrpSpPr>
        <p:grpSpPr>
          <a:xfrm>
            <a:off x="0" y="6380338"/>
            <a:ext cx="9144000" cy="477662"/>
            <a:chOff x="0" y="6401324"/>
            <a:chExt cx="9144000" cy="477662"/>
          </a:xfrm>
        </p:grpSpPr>
        <p:sp>
          <p:nvSpPr>
            <p:cNvPr id="8" name="Rectangle 7">
              <a:extLst>
                <a:ext uri="{FF2B5EF4-FFF2-40B4-BE49-F238E27FC236}">
                  <a16:creationId xmlns:a16="http://schemas.microsoft.com/office/drawing/2014/main" id="{781F2779-10F9-471D-9023-D402C1C8D3AF}"/>
                </a:ext>
              </a:extLst>
            </p:cNvPr>
            <p:cNvSpPr/>
            <p:nvPr userDrawn="1"/>
          </p:nvSpPr>
          <p:spPr>
            <a:xfrm>
              <a:off x="0" y="6513226"/>
              <a:ext cx="9144000" cy="365760"/>
            </a:xfrm>
            <a:prstGeom prst="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CB86635-CEA1-4D12-8250-B544B6190D07}"/>
                </a:ext>
              </a:extLst>
            </p:cNvPr>
            <p:cNvSpPr/>
            <p:nvPr userDrawn="1"/>
          </p:nvSpPr>
          <p:spPr>
            <a:xfrm>
              <a:off x="0" y="6401324"/>
              <a:ext cx="9144000" cy="11190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Slide Number Placeholder 4">
            <a:extLst>
              <a:ext uri="{FF2B5EF4-FFF2-40B4-BE49-F238E27FC236}">
                <a16:creationId xmlns:a16="http://schemas.microsoft.com/office/drawing/2014/main" id="{704D0355-1887-495D-A2A3-4DFBA3621FF9}"/>
              </a:ext>
            </a:extLst>
          </p:cNvPr>
          <p:cNvSpPr>
            <a:spLocks noGrp="1"/>
          </p:cNvSpPr>
          <p:nvPr>
            <p:ph type="sldNum" sz="quarter" idx="11"/>
          </p:nvPr>
        </p:nvSpPr>
        <p:spPr>
          <a:xfrm>
            <a:off x="6465570" y="6504233"/>
            <a:ext cx="2057400" cy="365125"/>
          </a:xfrm>
        </p:spPr>
        <p:txBody>
          <a:bodyPr/>
          <a:lstStyle/>
          <a:p>
            <a:fld id="{17BACF22-AF52-4DF7-B9ED-78BD8B66998B}" type="slidenum">
              <a:rPr lang="en-US" b="1" smtClean="0">
                <a:solidFill>
                  <a:schemeClr val="bg1"/>
                </a:solidFill>
              </a:rPr>
              <a:t>9</a:t>
            </a:fld>
            <a:endParaRPr lang="en-US" b="1" dirty="0">
              <a:solidFill>
                <a:schemeClr val="bg1"/>
              </a:solidFill>
            </a:endParaRPr>
          </a:p>
        </p:txBody>
      </p:sp>
      <p:sp>
        <p:nvSpPr>
          <p:cNvPr id="10" name="Rectangle 9">
            <a:extLst>
              <a:ext uri="{FF2B5EF4-FFF2-40B4-BE49-F238E27FC236}">
                <a16:creationId xmlns:a16="http://schemas.microsoft.com/office/drawing/2014/main" id="{52E34BBC-5C5D-4E15-BD4B-71AD75D189A7}"/>
              </a:ext>
            </a:extLst>
          </p:cNvPr>
          <p:cNvSpPr/>
          <p:nvPr/>
        </p:nvSpPr>
        <p:spPr>
          <a:xfrm>
            <a:off x="0" y="-317"/>
            <a:ext cx="3787140" cy="1777986"/>
          </a:xfrm>
          <a:prstGeom prst="rect">
            <a:avLst/>
          </a:prstGeom>
          <a:solidFill>
            <a:srgbClr val="416981"/>
          </a:solidFill>
          <a:ln>
            <a:solidFill>
              <a:srgbClr val="416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a:extLst>
              <a:ext uri="{FF2B5EF4-FFF2-40B4-BE49-F238E27FC236}">
                <a16:creationId xmlns:a16="http://schemas.microsoft.com/office/drawing/2014/main" id="{98D389CA-AFA9-4BF7-88DA-D81F76EB62C2}"/>
              </a:ext>
            </a:extLst>
          </p:cNvPr>
          <p:cNvSpPr txBox="1"/>
          <p:nvPr/>
        </p:nvSpPr>
        <p:spPr>
          <a:xfrm>
            <a:off x="83820" y="226956"/>
            <a:ext cx="3771900" cy="1446550"/>
          </a:xfrm>
          <a:prstGeom prst="rect">
            <a:avLst/>
          </a:prstGeom>
          <a:noFill/>
        </p:spPr>
        <p:txBody>
          <a:bodyPr wrap="square" rtlCol="0">
            <a:spAutoFit/>
          </a:bodyPr>
          <a:lstStyle/>
          <a:p>
            <a:r>
              <a:rPr lang="en-US" sz="4400" spc="-100" dirty="0">
                <a:solidFill>
                  <a:schemeClr val="bg1"/>
                </a:solidFill>
              </a:rPr>
              <a:t>City Council</a:t>
            </a:r>
            <a:br>
              <a:rPr lang="en-US" sz="4400" spc="-100" dirty="0">
                <a:solidFill>
                  <a:schemeClr val="bg1"/>
                </a:solidFill>
              </a:rPr>
            </a:br>
            <a:r>
              <a:rPr lang="en-US" sz="4400" spc="100" dirty="0">
                <a:solidFill>
                  <a:schemeClr val="bg1"/>
                </a:solidFill>
              </a:rPr>
              <a:t>Comments</a:t>
            </a:r>
          </a:p>
        </p:txBody>
      </p:sp>
      <p:sp>
        <p:nvSpPr>
          <p:cNvPr id="12" name="TextBox 11">
            <a:extLst>
              <a:ext uri="{FF2B5EF4-FFF2-40B4-BE49-F238E27FC236}">
                <a16:creationId xmlns:a16="http://schemas.microsoft.com/office/drawing/2014/main" id="{0BD10CEA-BD10-453E-9557-D4F1AB857544}"/>
              </a:ext>
            </a:extLst>
          </p:cNvPr>
          <p:cNvSpPr txBox="1"/>
          <p:nvPr/>
        </p:nvSpPr>
        <p:spPr>
          <a:xfrm>
            <a:off x="3863340" y="534733"/>
            <a:ext cx="4499610" cy="707886"/>
          </a:xfrm>
          <a:prstGeom prst="rect">
            <a:avLst/>
          </a:prstGeom>
          <a:noFill/>
        </p:spPr>
        <p:txBody>
          <a:bodyPr wrap="square" rtlCol="0">
            <a:spAutoFit/>
          </a:bodyPr>
          <a:lstStyle/>
          <a:p>
            <a:r>
              <a:rPr lang="en-US" sz="4000" b="1" dirty="0">
                <a:solidFill>
                  <a:srgbClr val="CD5C5C"/>
                </a:solidFill>
              </a:rPr>
              <a:t>public engagement</a:t>
            </a:r>
          </a:p>
        </p:txBody>
      </p:sp>
      <p:cxnSp>
        <p:nvCxnSpPr>
          <p:cNvPr id="14" name="Straight Connector 13">
            <a:extLst>
              <a:ext uri="{FF2B5EF4-FFF2-40B4-BE49-F238E27FC236}">
                <a16:creationId xmlns:a16="http://schemas.microsoft.com/office/drawing/2014/main" id="{819C46B0-0023-46C0-81B4-5DA6C1B7948F}"/>
              </a:ext>
            </a:extLst>
          </p:cNvPr>
          <p:cNvCxnSpPr/>
          <p:nvPr/>
        </p:nvCxnSpPr>
        <p:spPr>
          <a:xfrm>
            <a:off x="0" y="1777669"/>
            <a:ext cx="9144000" cy="0"/>
          </a:xfrm>
          <a:prstGeom prst="line">
            <a:avLst/>
          </a:prstGeom>
          <a:ln w="28575">
            <a:solidFill>
              <a:srgbClr val="4169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58331"/>
      </p:ext>
    </p:extLst>
  </p:cSld>
  <p:clrMapOvr>
    <a:masterClrMapping/>
  </p:clrMapOvr>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3845</TotalTime>
  <Words>1525</Words>
  <Application>Microsoft Office PowerPoint</Application>
  <PresentationFormat>On-screen Show (4:3)</PresentationFormat>
  <Paragraphs>154</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Direction Requested</vt:lpstr>
      <vt:lpstr>Neighborhood  Area Planning</vt:lpstr>
      <vt:lpstr>PowerPoint Presentation</vt:lpstr>
      <vt:lpstr>PowerPoint Presentation</vt:lpstr>
      <vt:lpstr>public engagement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Neighborhood Area Planning</dc:title>
  <dc:creator>Munkberg, Deborah</dc:creator>
  <cp:lastModifiedBy>Munkberg, Deborah</cp:lastModifiedBy>
  <cp:revision>196</cp:revision>
  <cp:lastPrinted>2018-07-09T21:17:00Z</cp:lastPrinted>
  <dcterms:created xsi:type="dcterms:W3CDTF">2018-05-15T21:28:25Z</dcterms:created>
  <dcterms:modified xsi:type="dcterms:W3CDTF">2018-07-09T22:20:43Z</dcterms:modified>
</cp:coreProperties>
</file>