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258" r:id="rId2"/>
    <p:sldId id="278" r:id="rId3"/>
    <p:sldId id="287" r:id="rId4"/>
    <p:sldId id="296" r:id="rId5"/>
    <p:sldId id="297" r:id="rId6"/>
    <p:sldId id="280" r:id="rId7"/>
    <p:sldId id="288" r:id="rId8"/>
    <p:sldId id="268" r:id="rId9"/>
    <p:sldId id="279" r:id="rId10"/>
    <p:sldId id="289" r:id="rId11"/>
    <p:sldId id="290" r:id="rId12"/>
    <p:sldId id="291" r:id="rId13"/>
    <p:sldId id="292" r:id="rId14"/>
    <p:sldId id="293" r:id="rId15"/>
    <p:sldId id="298" r:id="rId16"/>
    <p:sldId id="265" r:id="rId17"/>
    <p:sldId id="283" r:id="rId18"/>
    <p:sldId id="294" r:id="rId19"/>
    <p:sldId id="281" r:id="rId20"/>
    <p:sldId id="263" r:id="rId21"/>
    <p:sldId id="284" r:id="rId22"/>
    <p:sldId id="295" r:id="rId23"/>
    <p:sldId id="286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8" userDrawn="1">
          <p15:clr>
            <a:srgbClr val="A4A3A4"/>
          </p15:clr>
        </p15:guide>
        <p15:guide id="2" pos="9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80"/>
    <a:srgbClr val="94AFE4"/>
    <a:srgbClr val="80A5F8"/>
    <a:srgbClr val="DAA600"/>
    <a:srgbClr val="07116F"/>
    <a:srgbClr val="DC143C"/>
    <a:srgbClr val="B22222"/>
    <a:srgbClr val="FF96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44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1380" y="72"/>
      </p:cViewPr>
      <p:guideLst>
        <p:guide orient="horz" pos="1128"/>
        <p:guide pos="9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200"/>
    </p:cViewPr>
  </p:sorterViewPr>
  <p:notesViewPr>
    <p:cSldViewPr snapToGrid="0" showGuides="1">
      <p:cViewPr>
        <p:scale>
          <a:sx n="100" d="100"/>
          <a:sy n="100" d="100"/>
        </p:scale>
        <p:origin x="2328" y="-81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B4ECBF-BCBE-4A38-8808-E54A5DB7A5F9}" type="doc">
      <dgm:prSet loTypeId="urn:microsoft.com/office/officeart/2005/8/layout/venn1" loCatId="relationship" qsTypeId="urn:microsoft.com/office/officeart/2005/8/quickstyle/simple1" qsCatId="simple" csTypeId="urn:microsoft.com/office/officeart/2005/8/colors/colorful4" csCatId="colorful" phldr="1"/>
      <dgm:spPr/>
    </dgm:pt>
    <dgm:pt modelId="{156B6B84-823F-4F9C-BEC1-901778E4046E}">
      <dgm:prSet phldrT="[Text]" custT="1"/>
      <dgm:spPr>
        <a:ln w="38100"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3000" b="1" dirty="0">
              <a:solidFill>
                <a:schemeClr val="bg1"/>
              </a:solidFill>
            </a:rPr>
            <a:t>Business and Industry</a:t>
          </a:r>
        </a:p>
      </dgm:t>
    </dgm:pt>
    <dgm:pt modelId="{830E09B5-280E-41A7-80D8-211A1AE58E12}" type="parTrans" cxnId="{D8DF314A-2C0F-464E-84E5-4505BD3EC511}">
      <dgm:prSet/>
      <dgm:spPr/>
      <dgm:t>
        <a:bodyPr/>
        <a:lstStyle/>
        <a:p>
          <a:endParaRPr lang="en-US"/>
        </a:p>
      </dgm:t>
    </dgm:pt>
    <dgm:pt modelId="{A0A87122-C2B9-48BD-A081-CABE4B8603AD}" type="sibTrans" cxnId="{D8DF314A-2C0F-464E-84E5-4505BD3EC511}">
      <dgm:prSet/>
      <dgm:spPr/>
      <dgm:t>
        <a:bodyPr/>
        <a:lstStyle/>
        <a:p>
          <a:endParaRPr lang="en-US"/>
        </a:p>
      </dgm:t>
    </dgm:pt>
    <dgm:pt modelId="{75A2EF3F-F7A2-4610-81B0-7C58880D7BF7}">
      <dgm:prSet phldrT="[Text]" custT="1"/>
      <dgm:spPr>
        <a:ln w="38100"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r>
            <a:rPr lang="en-US" sz="3000" b="1" dirty="0">
              <a:solidFill>
                <a:schemeClr val="bg1"/>
              </a:solidFill>
            </a:rPr>
            <a:t>Place</a:t>
          </a:r>
        </a:p>
      </dgm:t>
    </dgm:pt>
    <dgm:pt modelId="{B76DE6F1-B423-45E4-A4C9-CF4F3DE40126}" type="parTrans" cxnId="{600500DB-AC92-44C3-BBE8-911FA70D85FD}">
      <dgm:prSet/>
      <dgm:spPr/>
      <dgm:t>
        <a:bodyPr/>
        <a:lstStyle/>
        <a:p>
          <a:endParaRPr lang="en-US"/>
        </a:p>
      </dgm:t>
    </dgm:pt>
    <dgm:pt modelId="{AD399892-F1A6-4344-884D-5F113C543E74}" type="sibTrans" cxnId="{600500DB-AC92-44C3-BBE8-911FA70D85FD}">
      <dgm:prSet/>
      <dgm:spPr/>
      <dgm:t>
        <a:bodyPr/>
        <a:lstStyle/>
        <a:p>
          <a:endParaRPr lang="en-US"/>
        </a:p>
      </dgm:t>
    </dgm:pt>
    <dgm:pt modelId="{DF555EB4-1B67-4E99-B95D-F657DE30419D}">
      <dgm:prSet phldrT="[Text]" custT="1"/>
      <dgm:spPr>
        <a:ln w="38100"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r>
            <a:rPr lang="en-US" sz="3000" b="1" dirty="0">
              <a:solidFill>
                <a:schemeClr val="bg1"/>
              </a:solidFill>
            </a:rPr>
            <a:t>People</a:t>
          </a:r>
        </a:p>
      </dgm:t>
    </dgm:pt>
    <dgm:pt modelId="{DA5703ED-145F-4EFE-A4FB-B906FB40746B}" type="parTrans" cxnId="{E52DE288-16E4-4A52-B21F-DA336629A32C}">
      <dgm:prSet/>
      <dgm:spPr/>
      <dgm:t>
        <a:bodyPr/>
        <a:lstStyle/>
        <a:p>
          <a:endParaRPr lang="en-US"/>
        </a:p>
      </dgm:t>
    </dgm:pt>
    <dgm:pt modelId="{FFF927C7-8EED-4E25-B41F-630B530A5AB7}" type="sibTrans" cxnId="{E52DE288-16E4-4A52-B21F-DA336629A32C}">
      <dgm:prSet/>
      <dgm:spPr/>
      <dgm:t>
        <a:bodyPr/>
        <a:lstStyle/>
        <a:p>
          <a:endParaRPr lang="en-US"/>
        </a:p>
      </dgm:t>
    </dgm:pt>
    <dgm:pt modelId="{CDE8A705-D41D-413F-9252-279E350FC9B0}" type="pres">
      <dgm:prSet presAssocID="{F3B4ECBF-BCBE-4A38-8808-E54A5DB7A5F9}" presName="compositeShape" presStyleCnt="0">
        <dgm:presLayoutVars>
          <dgm:chMax val="7"/>
          <dgm:dir/>
          <dgm:resizeHandles val="exact"/>
        </dgm:presLayoutVars>
      </dgm:prSet>
      <dgm:spPr/>
    </dgm:pt>
    <dgm:pt modelId="{3AA8B271-77AF-4DA9-AF99-1730D727A729}" type="pres">
      <dgm:prSet presAssocID="{156B6B84-823F-4F9C-BEC1-901778E4046E}" presName="circ1" presStyleLbl="vennNode1" presStyleIdx="0" presStyleCnt="3"/>
      <dgm:spPr/>
    </dgm:pt>
    <dgm:pt modelId="{4D0B3146-470B-471D-8ACC-C6BB32331826}" type="pres">
      <dgm:prSet presAssocID="{156B6B84-823F-4F9C-BEC1-901778E4046E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078F27E-E3FF-4D3A-AE95-0A73C70D23B5}" type="pres">
      <dgm:prSet presAssocID="{75A2EF3F-F7A2-4610-81B0-7C58880D7BF7}" presName="circ2" presStyleLbl="vennNode1" presStyleIdx="1" presStyleCnt="3"/>
      <dgm:spPr/>
    </dgm:pt>
    <dgm:pt modelId="{16398EA2-25EA-418B-A8F1-EC3E9F31B1D4}" type="pres">
      <dgm:prSet presAssocID="{75A2EF3F-F7A2-4610-81B0-7C58880D7BF7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378564D6-06AB-4400-99B2-79A1C3116B13}" type="pres">
      <dgm:prSet presAssocID="{DF555EB4-1B67-4E99-B95D-F657DE30419D}" presName="circ3" presStyleLbl="vennNode1" presStyleIdx="2" presStyleCnt="3" custLinFactNeighborX="-408" custLinFactNeighborY="-1630"/>
      <dgm:spPr/>
    </dgm:pt>
    <dgm:pt modelId="{F1FE2D47-057E-4F67-ABAA-1E9454CBD939}" type="pres">
      <dgm:prSet presAssocID="{DF555EB4-1B67-4E99-B95D-F657DE30419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AC2C5C02-BC7F-4A86-B680-228AAD856495}" type="presOf" srcId="{DF555EB4-1B67-4E99-B95D-F657DE30419D}" destId="{F1FE2D47-057E-4F67-ABAA-1E9454CBD939}" srcOrd="1" destOrd="0" presId="urn:microsoft.com/office/officeart/2005/8/layout/venn1"/>
    <dgm:cxn modelId="{18510230-54C8-471E-A2C7-CB51222C65E3}" type="presOf" srcId="{F3B4ECBF-BCBE-4A38-8808-E54A5DB7A5F9}" destId="{CDE8A705-D41D-413F-9252-279E350FC9B0}" srcOrd="0" destOrd="0" presId="urn:microsoft.com/office/officeart/2005/8/layout/venn1"/>
    <dgm:cxn modelId="{D97FEB42-4451-4710-B075-DB4093E10AE0}" type="presOf" srcId="{75A2EF3F-F7A2-4610-81B0-7C58880D7BF7}" destId="{16398EA2-25EA-418B-A8F1-EC3E9F31B1D4}" srcOrd="1" destOrd="0" presId="urn:microsoft.com/office/officeart/2005/8/layout/venn1"/>
    <dgm:cxn modelId="{D8DF314A-2C0F-464E-84E5-4505BD3EC511}" srcId="{F3B4ECBF-BCBE-4A38-8808-E54A5DB7A5F9}" destId="{156B6B84-823F-4F9C-BEC1-901778E4046E}" srcOrd="0" destOrd="0" parTransId="{830E09B5-280E-41A7-80D8-211A1AE58E12}" sibTransId="{A0A87122-C2B9-48BD-A081-CABE4B8603AD}"/>
    <dgm:cxn modelId="{77A0E086-1B9E-44AB-ACF7-521B03EFF811}" type="presOf" srcId="{75A2EF3F-F7A2-4610-81B0-7C58880D7BF7}" destId="{8078F27E-E3FF-4D3A-AE95-0A73C70D23B5}" srcOrd="0" destOrd="0" presId="urn:microsoft.com/office/officeart/2005/8/layout/venn1"/>
    <dgm:cxn modelId="{E52DE288-16E4-4A52-B21F-DA336629A32C}" srcId="{F3B4ECBF-BCBE-4A38-8808-E54A5DB7A5F9}" destId="{DF555EB4-1B67-4E99-B95D-F657DE30419D}" srcOrd="2" destOrd="0" parTransId="{DA5703ED-145F-4EFE-A4FB-B906FB40746B}" sibTransId="{FFF927C7-8EED-4E25-B41F-630B530A5AB7}"/>
    <dgm:cxn modelId="{621D18A2-3AFE-4050-BF71-D2E67C20BB5A}" type="presOf" srcId="{156B6B84-823F-4F9C-BEC1-901778E4046E}" destId="{3AA8B271-77AF-4DA9-AF99-1730D727A729}" srcOrd="0" destOrd="0" presId="urn:microsoft.com/office/officeart/2005/8/layout/venn1"/>
    <dgm:cxn modelId="{61B776C1-32D6-4FC1-9ACB-7EAB0B1FDF34}" type="presOf" srcId="{156B6B84-823F-4F9C-BEC1-901778E4046E}" destId="{4D0B3146-470B-471D-8ACC-C6BB32331826}" srcOrd="1" destOrd="0" presId="urn:microsoft.com/office/officeart/2005/8/layout/venn1"/>
    <dgm:cxn modelId="{7F107DD2-DF7F-40A2-942B-4E542919F68B}" type="presOf" srcId="{DF555EB4-1B67-4E99-B95D-F657DE30419D}" destId="{378564D6-06AB-4400-99B2-79A1C3116B13}" srcOrd="0" destOrd="0" presId="urn:microsoft.com/office/officeart/2005/8/layout/venn1"/>
    <dgm:cxn modelId="{600500DB-AC92-44C3-BBE8-911FA70D85FD}" srcId="{F3B4ECBF-BCBE-4A38-8808-E54A5DB7A5F9}" destId="{75A2EF3F-F7A2-4610-81B0-7C58880D7BF7}" srcOrd="1" destOrd="0" parTransId="{B76DE6F1-B423-45E4-A4C9-CF4F3DE40126}" sibTransId="{AD399892-F1A6-4344-884D-5F113C543E74}"/>
    <dgm:cxn modelId="{1B18F310-CC83-4A5D-A3EB-9B20B03BECB1}" type="presParOf" srcId="{CDE8A705-D41D-413F-9252-279E350FC9B0}" destId="{3AA8B271-77AF-4DA9-AF99-1730D727A729}" srcOrd="0" destOrd="0" presId="urn:microsoft.com/office/officeart/2005/8/layout/venn1"/>
    <dgm:cxn modelId="{A59283A1-2B16-489B-B1C2-49295AB162BB}" type="presParOf" srcId="{CDE8A705-D41D-413F-9252-279E350FC9B0}" destId="{4D0B3146-470B-471D-8ACC-C6BB32331826}" srcOrd="1" destOrd="0" presId="urn:microsoft.com/office/officeart/2005/8/layout/venn1"/>
    <dgm:cxn modelId="{05CCFF10-CAC1-4081-8829-BD794BCAC966}" type="presParOf" srcId="{CDE8A705-D41D-413F-9252-279E350FC9B0}" destId="{8078F27E-E3FF-4D3A-AE95-0A73C70D23B5}" srcOrd="2" destOrd="0" presId="urn:microsoft.com/office/officeart/2005/8/layout/venn1"/>
    <dgm:cxn modelId="{B62B1213-736E-4FFA-98D2-A127CFBD59D2}" type="presParOf" srcId="{CDE8A705-D41D-413F-9252-279E350FC9B0}" destId="{16398EA2-25EA-418B-A8F1-EC3E9F31B1D4}" srcOrd="3" destOrd="0" presId="urn:microsoft.com/office/officeart/2005/8/layout/venn1"/>
    <dgm:cxn modelId="{4A7778BD-5BD7-4D11-B3C2-B9CDB6C77E94}" type="presParOf" srcId="{CDE8A705-D41D-413F-9252-279E350FC9B0}" destId="{378564D6-06AB-4400-99B2-79A1C3116B13}" srcOrd="4" destOrd="0" presId="urn:microsoft.com/office/officeart/2005/8/layout/venn1"/>
    <dgm:cxn modelId="{6F9E91C6-B341-4723-B4B9-B5F0E6F2413E}" type="presParOf" srcId="{CDE8A705-D41D-413F-9252-279E350FC9B0}" destId="{F1FE2D47-057E-4F67-ABAA-1E9454CBD939}" srcOrd="5" destOrd="0" presId="urn:microsoft.com/office/officeart/2005/8/layout/venn1"/>
  </dgm:cxnLst>
  <dgm:bg>
    <a:solidFill>
      <a:schemeClr val="accent5">
        <a:lumMod val="50000"/>
      </a:schemeClr>
    </a:solidFill>
    <a:effectLst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B4ECBF-BCBE-4A38-8808-E54A5DB7A5F9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156B6B84-823F-4F9C-BEC1-901778E4046E}">
      <dgm:prSet phldrT="[Text]" custT="1"/>
      <dgm:spPr>
        <a:solidFill>
          <a:schemeClr val="bg2">
            <a:lumMod val="40000"/>
            <a:lumOff val="60000"/>
            <a:alpha val="5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000" b="1" dirty="0">
              <a:solidFill>
                <a:schemeClr val="bg1"/>
              </a:solidFill>
            </a:rPr>
            <a:t>Economic Development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2000" b="1" dirty="0">
              <a:solidFill>
                <a:schemeClr val="bg1"/>
              </a:solidFill>
            </a:rPr>
            <a:t>&amp; Arts</a:t>
          </a:r>
        </a:p>
      </dgm:t>
    </dgm:pt>
    <dgm:pt modelId="{830E09B5-280E-41A7-80D8-211A1AE58E12}" type="parTrans" cxnId="{D8DF314A-2C0F-464E-84E5-4505BD3EC511}">
      <dgm:prSet/>
      <dgm:spPr/>
      <dgm:t>
        <a:bodyPr/>
        <a:lstStyle/>
        <a:p>
          <a:endParaRPr lang="en-US"/>
        </a:p>
      </dgm:t>
    </dgm:pt>
    <dgm:pt modelId="{A0A87122-C2B9-48BD-A081-CABE4B8603AD}" type="sibTrans" cxnId="{D8DF314A-2C0F-464E-84E5-4505BD3EC511}">
      <dgm:prSet/>
      <dgm:spPr/>
      <dgm:t>
        <a:bodyPr/>
        <a:lstStyle/>
        <a:p>
          <a:endParaRPr lang="en-US"/>
        </a:p>
      </dgm:t>
    </dgm:pt>
    <dgm:pt modelId="{75A2EF3F-F7A2-4610-81B0-7C58880D7BF7}">
      <dgm:prSet phldrT="[Text]" custT="1"/>
      <dgm:spPr>
        <a:solidFill>
          <a:schemeClr val="bg2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en-US" sz="2000" b="1" dirty="0">
              <a:solidFill>
                <a:schemeClr val="bg1"/>
              </a:solidFill>
            </a:rPr>
            <a:t>Housing</a:t>
          </a:r>
        </a:p>
      </dgm:t>
    </dgm:pt>
    <dgm:pt modelId="{B76DE6F1-B423-45E4-A4C9-CF4F3DE40126}" type="parTrans" cxnId="{600500DB-AC92-44C3-BBE8-911FA70D85FD}">
      <dgm:prSet/>
      <dgm:spPr/>
      <dgm:t>
        <a:bodyPr/>
        <a:lstStyle/>
        <a:p>
          <a:endParaRPr lang="en-US"/>
        </a:p>
      </dgm:t>
    </dgm:pt>
    <dgm:pt modelId="{AD399892-F1A6-4344-884D-5F113C543E74}" type="sibTrans" cxnId="{600500DB-AC92-44C3-BBE8-911FA70D85FD}">
      <dgm:prSet/>
      <dgm:spPr/>
      <dgm:t>
        <a:bodyPr/>
        <a:lstStyle/>
        <a:p>
          <a:endParaRPr lang="en-US"/>
        </a:p>
      </dgm:t>
    </dgm:pt>
    <dgm:pt modelId="{DF555EB4-1B67-4E99-B95D-F657DE30419D}">
      <dgm:prSet phldrT="[Text]" custT="1"/>
      <dgm:spPr>
        <a:solidFill>
          <a:schemeClr val="bg2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en-US" sz="2000" b="1" dirty="0">
              <a:solidFill>
                <a:schemeClr val="bg1"/>
              </a:solidFill>
            </a:rPr>
            <a:t>Neighborhood Services</a:t>
          </a:r>
        </a:p>
      </dgm:t>
    </dgm:pt>
    <dgm:pt modelId="{DA5703ED-145F-4EFE-A4FB-B906FB40746B}" type="parTrans" cxnId="{E52DE288-16E4-4A52-B21F-DA336629A32C}">
      <dgm:prSet/>
      <dgm:spPr/>
      <dgm:t>
        <a:bodyPr/>
        <a:lstStyle/>
        <a:p>
          <a:endParaRPr lang="en-US"/>
        </a:p>
      </dgm:t>
    </dgm:pt>
    <dgm:pt modelId="{FFF927C7-8EED-4E25-B41F-630B530A5AB7}" type="sibTrans" cxnId="{E52DE288-16E4-4A52-B21F-DA336629A32C}">
      <dgm:prSet/>
      <dgm:spPr/>
      <dgm:t>
        <a:bodyPr/>
        <a:lstStyle/>
        <a:p>
          <a:endParaRPr lang="en-US"/>
        </a:p>
      </dgm:t>
    </dgm:pt>
    <dgm:pt modelId="{038A9CC5-1E9B-40D4-94E5-6C1C8B2F13AE}">
      <dgm:prSet phldrT="[Text]" custT="1"/>
      <dgm:spPr>
        <a:solidFill>
          <a:schemeClr val="bg2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en-US" sz="2000" b="1" dirty="0">
              <a:solidFill>
                <a:schemeClr val="bg1"/>
              </a:solidFill>
            </a:rPr>
            <a:t>Planning</a:t>
          </a:r>
        </a:p>
      </dgm:t>
    </dgm:pt>
    <dgm:pt modelId="{39558A68-C6B6-41CD-A741-C6F38E9B75E8}" type="parTrans" cxnId="{72D3E0D7-7767-4278-900E-495EC3C20FA8}">
      <dgm:prSet/>
      <dgm:spPr/>
      <dgm:t>
        <a:bodyPr/>
        <a:lstStyle/>
        <a:p>
          <a:endParaRPr lang="en-US"/>
        </a:p>
      </dgm:t>
    </dgm:pt>
    <dgm:pt modelId="{A81EE90D-176D-48F0-AFFB-9D3BB1B3FF6E}" type="sibTrans" cxnId="{72D3E0D7-7767-4278-900E-495EC3C20FA8}">
      <dgm:prSet/>
      <dgm:spPr/>
      <dgm:t>
        <a:bodyPr/>
        <a:lstStyle/>
        <a:p>
          <a:endParaRPr lang="en-US"/>
        </a:p>
      </dgm:t>
    </dgm:pt>
    <dgm:pt modelId="{7B74A886-C510-44C6-85E2-6D5C2C409B4E}">
      <dgm:prSet phldrT="[Text]" custT="1"/>
      <dgm:spPr>
        <a:solidFill>
          <a:schemeClr val="bg2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en-US" sz="2000" b="1" dirty="0">
              <a:solidFill>
                <a:schemeClr val="bg1"/>
              </a:solidFill>
            </a:rPr>
            <a:t>Environmental Stewardship</a:t>
          </a:r>
        </a:p>
      </dgm:t>
    </dgm:pt>
    <dgm:pt modelId="{4EC244B7-3A4D-4A15-B072-EA6989EC0BCA}" type="parTrans" cxnId="{954D2C6A-008B-4CC1-9B2A-7C1FD3F3FCAF}">
      <dgm:prSet/>
      <dgm:spPr/>
      <dgm:t>
        <a:bodyPr/>
        <a:lstStyle/>
        <a:p>
          <a:endParaRPr lang="en-US"/>
        </a:p>
      </dgm:t>
    </dgm:pt>
    <dgm:pt modelId="{EF8B2F75-6E27-4D7C-8406-D73D63770B93}" type="sibTrans" cxnId="{954D2C6A-008B-4CC1-9B2A-7C1FD3F3FCAF}">
      <dgm:prSet/>
      <dgm:spPr/>
      <dgm:t>
        <a:bodyPr/>
        <a:lstStyle/>
        <a:p>
          <a:endParaRPr lang="en-US"/>
        </a:p>
      </dgm:t>
    </dgm:pt>
    <dgm:pt modelId="{CDE8A705-D41D-413F-9252-279E350FC9B0}" type="pres">
      <dgm:prSet presAssocID="{F3B4ECBF-BCBE-4A38-8808-E54A5DB7A5F9}" presName="compositeShape" presStyleCnt="0">
        <dgm:presLayoutVars>
          <dgm:chMax val="7"/>
          <dgm:dir/>
          <dgm:resizeHandles val="exact"/>
        </dgm:presLayoutVars>
      </dgm:prSet>
      <dgm:spPr/>
    </dgm:pt>
    <dgm:pt modelId="{3AA8B271-77AF-4DA9-AF99-1730D727A729}" type="pres">
      <dgm:prSet presAssocID="{156B6B84-823F-4F9C-BEC1-901778E4046E}" presName="circ1" presStyleLbl="vennNode1" presStyleIdx="0" presStyleCnt="5"/>
      <dgm:spPr/>
    </dgm:pt>
    <dgm:pt modelId="{4D0B3146-470B-471D-8ACC-C6BB32331826}" type="pres">
      <dgm:prSet presAssocID="{156B6B84-823F-4F9C-BEC1-901778E4046E}" presName="circ1Tx" presStyleLbl="revTx" presStyleIdx="0" presStyleCnt="0" custScaleX="122980" custLinFactNeighborX="4120" custLinFactNeighborY="18231">
        <dgm:presLayoutVars>
          <dgm:chMax val="0"/>
          <dgm:chPref val="0"/>
          <dgm:bulletEnabled val="1"/>
        </dgm:presLayoutVars>
      </dgm:prSet>
      <dgm:spPr/>
    </dgm:pt>
    <dgm:pt modelId="{8078F27E-E3FF-4D3A-AE95-0A73C70D23B5}" type="pres">
      <dgm:prSet presAssocID="{75A2EF3F-F7A2-4610-81B0-7C58880D7BF7}" presName="circ2" presStyleLbl="vennNode1" presStyleIdx="1" presStyleCnt="5"/>
      <dgm:spPr/>
    </dgm:pt>
    <dgm:pt modelId="{16398EA2-25EA-418B-A8F1-EC3E9F31B1D4}" type="pres">
      <dgm:prSet presAssocID="{75A2EF3F-F7A2-4610-81B0-7C58880D7BF7}" presName="circ2Tx" presStyleLbl="revTx" presStyleIdx="0" presStyleCnt="0" custLinFactNeighborX="-5298" custLinFactNeighborY="1121">
        <dgm:presLayoutVars>
          <dgm:chMax val="0"/>
          <dgm:chPref val="0"/>
          <dgm:bulletEnabled val="1"/>
        </dgm:presLayoutVars>
      </dgm:prSet>
      <dgm:spPr/>
    </dgm:pt>
    <dgm:pt modelId="{378564D6-06AB-4400-99B2-79A1C3116B13}" type="pres">
      <dgm:prSet presAssocID="{DF555EB4-1B67-4E99-B95D-F657DE30419D}" presName="circ3" presStyleLbl="vennNode1" presStyleIdx="2" presStyleCnt="5" custLinFactNeighborX="-408" custLinFactNeighborY="-1630"/>
      <dgm:spPr/>
    </dgm:pt>
    <dgm:pt modelId="{F1FE2D47-057E-4F67-ABAA-1E9454CBD939}" type="pres">
      <dgm:prSet presAssocID="{DF555EB4-1B67-4E99-B95D-F657DE30419D}" presName="circ3Tx" presStyleLbl="revTx" presStyleIdx="0" presStyleCnt="0" custScaleX="148355" custScaleY="163181">
        <dgm:presLayoutVars>
          <dgm:chMax val="0"/>
          <dgm:chPref val="0"/>
          <dgm:bulletEnabled val="1"/>
        </dgm:presLayoutVars>
      </dgm:prSet>
      <dgm:spPr/>
    </dgm:pt>
    <dgm:pt modelId="{67A5EE5F-842A-4585-9A68-5DC3ADB20D9D}" type="pres">
      <dgm:prSet presAssocID="{7B74A886-C510-44C6-85E2-6D5C2C409B4E}" presName="circ4" presStyleLbl="vennNode1" presStyleIdx="3" presStyleCnt="5"/>
      <dgm:spPr/>
    </dgm:pt>
    <dgm:pt modelId="{1F6EE73F-9FA6-479A-B64A-12B1E71A56DD}" type="pres">
      <dgm:prSet presAssocID="{7B74A886-C510-44C6-85E2-6D5C2C409B4E}" presName="circ4Tx" presStyleLbl="revTx" presStyleIdx="0" presStyleCnt="0" custScaleX="115128">
        <dgm:presLayoutVars>
          <dgm:chMax val="0"/>
          <dgm:chPref val="0"/>
          <dgm:bulletEnabled val="1"/>
        </dgm:presLayoutVars>
      </dgm:prSet>
      <dgm:spPr/>
    </dgm:pt>
    <dgm:pt modelId="{84F55CD1-B9FA-4E7E-AA55-314C3DB74071}" type="pres">
      <dgm:prSet presAssocID="{038A9CC5-1E9B-40D4-94E5-6C1C8B2F13AE}" presName="circ5" presStyleLbl="vennNode1" presStyleIdx="4" presStyleCnt="5"/>
      <dgm:spPr/>
    </dgm:pt>
    <dgm:pt modelId="{E771428D-93E3-4C21-BF0D-98001E17ECAF}" type="pres">
      <dgm:prSet presAssocID="{038A9CC5-1E9B-40D4-94E5-6C1C8B2F13AE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AC2C5C02-BC7F-4A86-B680-228AAD856495}" type="presOf" srcId="{DF555EB4-1B67-4E99-B95D-F657DE30419D}" destId="{F1FE2D47-057E-4F67-ABAA-1E9454CBD939}" srcOrd="0" destOrd="0" presId="urn:microsoft.com/office/officeart/2005/8/layout/venn1"/>
    <dgm:cxn modelId="{18510230-54C8-471E-A2C7-CB51222C65E3}" type="presOf" srcId="{F3B4ECBF-BCBE-4A38-8808-E54A5DB7A5F9}" destId="{CDE8A705-D41D-413F-9252-279E350FC9B0}" srcOrd="0" destOrd="0" presId="urn:microsoft.com/office/officeart/2005/8/layout/venn1"/>
    <dgm:cxn modelId="{3D190533-AA0B-4AC8-AD94-EA609701B390}" type="presOf" srcId="{038A9CC5-1E9B-40D4-94E5-6C1C8B2F13AE}" destId="{E771428D-93E3-4C21-BF0D-98001E17ECAF}" srcOrd="0" destOrd="0" presId="urn:microsoft.com/office/officeart/2005/8/layout/venn1"/>
    <dgm:cxn modelId="{D97FEB42-4451-4710-B075-DB4093E10AE0}" type="presOf" srcId="{75A2EF3F-F7A2-4610-81B0-7C58880D7BF7}" destId="{16398EA2-25EA-418B-A8F1-EC3E9F31B1D4}" srcOrd="0" destOrd="0" presId="urn:microsoft.com/office/officeart/2005/8/layout/venn1"/>
    <dgm:cxn modelId="{954D2C6A-008B-4CC1-9B2A-7C1FD3F3FCAF}" srcId="{F3B4ECBF-BCBE-4A38-8808-E54A5DB7A5F9}" destId="{7B74A886-C510-44C6-85E2-6D5C2C409B4E}" srcOrd="3" destOrd="0" parTransId="{4EC244B7-3A4D-4A15-B072-EA6989EC0BCA}" sibTransId="{EF8B2F75-6E27-4D7C-8406-D73D63770B93}"/>
    <dgm:cxn modelId="{D8DF314A-2C0F-464E-84E5-4505BD3EC511}" srcId="{F3B4ECBF-BCBE-4A38-8808-E54A5DB7A5F9}" destId="{156B6B84-823F-4F9C-BEC1-901778E4046E}" srcOrd="0" destOrd="0" parTransId="{830E09B5-280E-41A7-80D8-211A1AE58E12}" sibTransId="{A0A87122-C2B9-48BD-A081-CABE4B8603AD}"/>
    <dgm:cxn modelId="{E52DE288-16E4-4A52-B21F-DA336629A32C}" srcId="{F3B4ECBF-BCBE-4A38-8808-E54A5DB7A5F9}" destId="{DF555EB4-1B67-4E99-B95D-F657DE30419D}" srcOrd="2" destOrd="0" parTransId="{DA5703ED-145F-4EFE-A4FB-B906FB40746B}" sibTransId="{FFF927C7-8EED-4E25-B41F-630B530A5AB7}"/>
    <dgm:cxn modelId="{61B776C1-32D6-4FC1-9ACB-7EAB0B1FDF34}" type="presOf" srcId="{156B6B84-823F-4F9C-BEC1-901778E4046E}" destId="{4D0B3146-470B-471D-8ACC-C6BB32331826}" srcOrd="0" destOrd="0" presId="urn:microsoft.com/office/officeart/2005/8/layout/venn1"/>
    <dgm:cxn modelId="{F142A0CC-D245-43A8-A741-826228273842}" type="presOf" srcId="{7B74A886-C510-44C6-85E2-6D5C2C409B4E}" destId="{1F6EE73F-9FA6-479A-B64A-12B1E71A56DD}" srcOrd="0" destOrd="0" presId="urn:microsoft.com/office/officeart/2005/8/layout/venn1"/>
    <dgm:cxn modelId="{72D3E0D7-7767-4278-900E-495EC3C20FA8}" srcId="{F3B4ECBF-BCBE-4A38-8808-E54A5DB7A5F9}" destId="{038A9CC5-1E9B-40D4-94E5-6C1C8B2F13AE}" srcOrd="4" destOrd="0" parTransId="{39558A68-C6B6-41CD-A741-C6F38E9B75E8}" sibTransId="{A81EE90D-176D-48F0-AFFB-9D3BB1B3FF6E}"/>
    <dgm:cxn modelId="{600500DB-AC92-44C3-BBE8-911FA70D85FD}" srcId="{F3B4ECBF-BCBE-4A38-8808-E54A5DB7A5F9}" destId="{75A2EF3F-F7A2-4610-81B0-7C58880D7BF7}" srcOrd="1" destOrd="0" parTransId="{B76DE6F1-B423-45E4-A4C9-CF4F3DE40126}" sibTransId="{AD399892-F1A6-4344-884D-5F113C543E74}"/>
    <dgm:cxn modelId="{1B18F310-CC83-4A5D-A3EB-9B20B03BECB1}" type="presParOf" srcId="{CDE8A705-D41D-413F-9252-279E350FC9B0}" destId="{3AA8B271-77AF-4DA9-AF99-1730D727A729}" srcOrd="0" destOrd="0" presId="urn:microsoft.com/office/officeart/2005/8/layout/venn1"/>
    <dgm:cxn modelId="{A59283A1-2B16-489B-B1C2-49295AB162BB}" type="presParOf" srcId="{CDE8A705-D41D-413F-9252-279E350FC9B0}" destId="{4D0B3146-470B-471D-8ACC-C6BB32331826}" srcOrd="1" destOrd="0" presId="urn:microsoft.com/office/officeart/2005/8/layout/venn1"/>
    <dgm:cxn modelId="{05CCFF10-CAC1-4081-8829-BD794BCAC966}" type="presParOf" srcId="{CDE8A705-D41D-413F-9252-279E350FC9B0}" destId="{8078F27E-E3FF-4D3A-AE95-0A73C70D23B5}" srcOrd="2" destOrd="0" presId="urn:microsoft.com/office/officeart/2005/8/layout/venn1"/>
    <dgm:cxn modelId="{B62B1213-736E-4FFA-98D2-A127CFBD59D2}" type="presParOf" srcId="{CDE8A705-D41D-413F-9252-279E350FC9B0}" destId="{16398EA2-25EA-418B-A8F1-EC3E9F31B1D4}" srcOrd="3" destOrd="0" presId="urn:microsoft.com/office/officeart/2005/8/layout/venn1"/>
    <dgm:cxn modelId="{4A7778BD-5BD7-4D11-B3C2-B9CDB6C77E94}" type="presParOf" srcId="{CDE8A705-D41D-413F-9252-279E350FC9B0}" destId="{378564D6-06AB-4400-99B2-79A1C3116B13}" srcOrd="4" destOrd="0" presId="urn:microsoft.com/office/officeart/2005/8/layout/venn1"/>
    <dgm:cxn modelId="{6F9E91C6-B341-4723-B4B9-B5F0E6F2413E}" type="presParOf" srcId="{CDE8A705-D41D-413F-9252-279E350FC9B0}" destId="{F1FE2D47-057E-4F67-ABAA-1E9454CBD939}" srcOrd="5" destOrd="0" presId="urn:microsoft.com/office/officeart/2005/8/layout/venn1"/>
    <dgm:cxn modelId="{6CE12060-C0C5-4A7E-940C-51B7149BC04F}" type="presParOf" srcId="{CDE8A705-D41D-413F-9252-279E350FC9B0}" destId="{67A5EE5F-842A-4585-9A68-5DC3ADB20D9D}" srcOrd="6" destOrd="0" presId="urn:microsoft.com/office/officeart/2005/8/layout/venn1"/>
    <dgm:cxn modelId="{4467ED9B-F243-45B7-9366-9731D411A9C6}" type="presParOf" srcId="{CDE8A705-D41D-413F-9252-279E350FC9B0}" destId="{1F6EE73F-9FA6-479A-B64A-12B1E71A56DD}" srcOrd="7" destOrd="0" presId="urn:microsoft.com/office/officeart/2005/8/layout/venn1"/>
    <dgm:cxn modelId="{05BB3C55-A6D4-4419-82F3-38F39B45CD61}" type="presParOf" srcId="{CDE8A705-D41D-413F-9252-279E350FC9B0}" destId="{84F55CD1-B9FA-4E7E-AA55-314C3DB74071}" srcOrd="8" destOrd="0" presId="urn:microsoft.com/office/officeart/2005/8/layout/venn1"/>
    <dgm:cxn modelId="{54E19F5F-ADA9-4C6F-9E8F-8E652EBAEE3D}" type="presParOf" srcId="{CDE8A705-D41D-413F-9252-279E350FC9B0}" destId="{E771428D-93E3-4C21-BF0D-98001E17ECAF}" srcOrd="9" destOrd="0" presId="urn:microsoft.com/office/officeart/2005/8/layout/venn1"/>
  </dgm:cxnLst>
  <dgm:bg>
    <a:solidFill>
      <a:schemeClr val="accent5">
        <a:lumMod val="50000"/>
      </a:schemeClr>
    </a:solidFill>
    <a:effectLst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8A14A14-9758-4D74-94AC-7C5E7F9910EF}" type="doc">
      <dgm:prSet loTypeId="urn:microsoft.com/office/officeart/2005/8/layout/orgChart1" loCatId="hierarchy" qsTypeId="urn:microsoft.com/office/officeart/2005/8/quickstyle/simple2" qsCatId="simple" csTypeId="urn:microsoft.com/office/officeart/2005/8/colors/accent5_4" csCatId="accent5" phldr="1"/>
      <dgm:spPr/>
      <dgm:t>
        <a:bodyPr/>
        <a:lstStyle/>
        <a:p>
          <a:endParaRPr lang="en-US"/>
        </a:p>
      </dgm:t>
    </dgm:pt>
    <dgm:pt modelId="{5714D392-F665-40E7-8475-B5EABAC9A0C3}">
      <dgm:prSet phldrT="[Text]" custT="1"/>
      <dgm:spPr/>
      <dgm:t>
        <a:bodyPr/>
        <a:lstStyle/>
        <a:p>
          <a:pPr>
            <a:spcAft>
              <a:spcPts val="600"/>
            </a:spcAft>
          </a:pPr>
          <a:r>
            <a:rPr lang="en-US" sz="2400" b="1" dirty="0"/>
            <a:t>Comprehensive Plan </a:t>
          </a:r>
        </a:p>
        <a:p>
          <a:pPr>
            <a:spcAft>
              <a:spcPts val="600"/>
            </a:spcAft>
          </a:pPr>
          <a:r>
            <a:rPr lang="en-US" sz="2000" b="1" dirty="0"/>
            <a:t>Volume 1</a:t>
          </a:r>
        </a:p>
      </dgm:t>
    </dgm:pt>
    <dgm:pt modelId="{7B0CAC21-90C3-41E1-AA80-EF5BB1742270}" type="parTrans" cxnId="{81F00E7E-FDA2-4C37-BC9F-A1AA4AE33710}">
      <dgm:prSet/>
      <dgm:spPr/>
      <dgm:t>
        <a:bodyPr/>
        <a:lstStyle/>
        <a:p>
          <a:endParaRPr lang="en-US"/>
        </a:p>
      </dgm:t>
    </dgm:pt>
    <dgm:pt modelId="{55640DF4-321B-4F08-90C4-620BD3F799A1}" type="sibTrans" cxnId="{81F00E7E-FDA2-4C37-BC9F-A1AA4AE33710}">
      <dgm:prSet/>
      <dgm:spPr/>
      <dgm:t>
        <a:bodyPr/>
        <a:lstStyle/>
        <a:p>
          <a:endParaRPr lang="en-US"/>
        </a:p>
      </dgm:t>
    </dgm:pt>
    <dgm:pt modelId="{D676CB60-B350-4C6D-AA69-657CB9A83B21}">
      <dgm:prSet phldrT="[Text]" custT="1"/>
      <dgm:spPr/>
      <dgm:t>
        <a:bodyPr/>
        <a:lstStyle/>
        <a:p>
          <a:r>
            <a:rPr lang="en-US" sz="2400" b="1" dirty="0"/>
            <a:t>Neighborhood Area Plans</a:t>
          </a:r>
        </a:p>
        <a:p>
          <a:r>
            <a:rPr lang="en-US" sz="2300" b="1" dirty="0"/>
            <a:t>CP Volume 2</a:t>
          </a:r>
        </a:p>
      </dgm:t>
    </dgm:pt>
    <dgm:pt modelId="{B0AE262D-7CB8-4569-89FC-204A1D0BD1FD}" type="parTrans" cxnId="{3275D8B6-B8D0-43B1-BC50-06D7D8DB0837}">
      <dgm:prSet/>
      <dgm:spPr/>
      <dgm:t>
        <a:bodyPr/>
        <a:lstStyle/>
        <a:p>
          <a:endParaRPr lang="en-US"/>
        </a:p>
      </dgm:t>
    </dgm:pt>
    <dgm:pt modelId="{84FE116F-E73A-4A2D-9EEC-D58CEC24DD3A}" type="sibTrans" cxnId="{3275D8B6-B8D0-43B1-BC50-06D7D8DB0837}">
      <dgm:prSet/>
      <dgm:spPr/>
      <dgm:t>
        <a:bodyPr/>
        <a:lstStyle/>
        <a:p>
          <a:endParaRPr lang="en-US"/>
        </a:p>
      </dgm:t>
    </dgm:pt>
    <dgm:pt modelId="{6792AB53-2D82-48A6-B982-8A44F2FC6DF0}">
      <dgm:prSet phldrT="[Text]" custT="1"/>
      <dgm:spPr/>
      <dgm:t>
        <a:bodyPr/>
        <a:lstStyle/>
        <a:p>
          <a:r>
            <a:rPr lang="en-US" sz="2400" b="1" dirty="0"/>
            <a:t>Land Use Regulations</a:t>
          </a:r>
        </a:p>
      </dgm:t>
    </dgm:pt>
    <dgm:pt modelId="{A6C04702-A0DB-46C6-969A-7645BC9C1072}" type="parTrans" cxnId="{A887BDE1-A7A1-49E8-87B1-2BA3B2144BE5}">
      <dgm:prSet/>
      <dgm:spPr/>
      <dgm:t>
        <a:bodyPr/>
        <a:lstStyle/>
        <a:p>
          <a:endParaRPr lang="en-US"/>
        </a:p>
      </dgm:t>
    </dgm:pt>
    <dgm:pt modelId="{35AED528-4B89-4FF9-9390-2DC07649F5E8}" type="sibTrans" cxnId="{A887BDE1-A7A1-49E8-87B1-2BA3B2144BE5}">
      <dgm:prSet/>
      <dgm:spPr/>
      <dgm:t>
        <a:bodyPr/>
        <a:lstStyle/>
        <a:p>
          <a:endParaRPr lang="en-US"/>
        </a:p>
      </dgm:t>
    </dgm:pt>
    <dgm:pt modelId="{56858A6B-5F89-4D9C-A263-4A919CB5799C}" type="pres">
      <dgm:prSet presAssocID="{C8A14A14-9758-4D74-94AC-7C5E7F9910E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772BC5F-16A4-4F55-9242-003A1D9400C6}" type="pres">
      <dgm:prSet presAssocID="{5714D392-F665-40E7-8475-B5EABAC9A0C3}" presName="hierRoot1" presStyleCnt="0">
        <dgm:presLayoutVars>
          <dgm:hierBranch val="init"/>
        </dgm:presLayoutVars>
      </dgm:prSet>
      <dgm:spPr/>
    </dgm:pt>
    <dgm:pt modelId="{61292DD1-C2A6-4461-85A2-E33E9C488ED8}" type="pres">
      <dgm:prSet presAssocID="{5714D392-F665-40E7-8475-B5EABAC9A0C3}" presName="rootComposite1" presStyleCnt="0"/>
      <dgm:spPr/>
    </dgm:pt>
    <dgm:pt modelId="{2101A1CF-8B93-4547-BE2C-D2810E84FFAB}" type="pres">
      <dgm:prSet presAssocID="{5714D392-F665-40E7-8475-B5EABAC9A0C3}" presName="rootText1" presStyleLbl="node0" presStyleIdx="0" presStyleCnt="1" custScaleX="210819" custLinFactNeighborX="-518" custLinFactNeighborY="-58044">
        <dgm:presLayoutVars>
          <dgm:chPref val="3"/>
        </dgm:presLayoutVars>
      </dgm:prSet>
      <dgm:spPr/>
    </dgm:pt>
    <dgm:pt modelId="{A8C1447F-A1D5-4549-8FFF-515F367EE2A1}" type="pres">
      <dgm:prSet presAssocID="{5714D392-F665-40E7-8475-B5EABAC9A0C3}" presName="rootConnector1" presStyleLbl="node1" presStyleIdx="0" presStyleCnt="0"/>
      <dgm:spPr/>
    </dgm:pt>
    <dgm:pt modelId="{B5BBCD67-4B7C-4CF9-B661-825A11534880}" type="pres">
      <dgm:prSet presAssocID="{5714D392-F665-40E7-8475-B5EABAC9A0C3}" presName="hierChild2" presStyleCnt="0"/>
      <dgm:spPr/>
    </dgm:pt>
    <dgm:pt modelId="{F2FA3E67-00D9-4FD4-8E6F-8480FF53B368}" type="pres">
      <dgm:prSet presAssocID="{B0AE262D-7CB8-4569-89FC-204A1D0BD1FD}" presName="Name37" presStyleLbl="parChTrans1D2" presStyleIdx="0" presStyleCnt="2"/>
      <dgm:spPr/>
    </dgm:pt>
    <dgm:pt modelId="{0CB1E0AF-8BC0-4FFE-A433-BB7D5900A7C9}" type="pres">
      <dgm:prSet presAssocID="{D676CB60-B350-4C6D-AA69-657CB9A83B21}" presName="hierRoot2" presStyleCnt="0">
        <dgm:presLayoutVars>
          <dgm:hierBranch val="init"/>
        </dgm:presLayoutVars>
      </dgm:prSet>
      <dgm:spPr/>
    </dgm:pt>
    <dgm:pt modelId="{AAC8F885-070E-4507-9EC2-C9F6D3C1ABAE}" type="pres">
      <dgm:prSet presAssocID="{D676CB60-B350-4C6D-AA69-657CB9A83B21}" presName="rootComposite" presStyleCnt="0"/>
      <dgm:spPr/>
    </dgm:pt>
    <dgm:pt modelId="{F2C33689-8F1F-4B4B-928B-DE53A599E025}" type="pres">
      <dgm:prSet presAssocID="{D676CB60-B350-4C6D-AA69-657CB9A83B21}" presName="rootText" presStyleLbl="node2" presStyleIdx="0" presStyleCnt="2" custScaleX="108261" custScaleY="128968">
        <dgm:presLayoutVars>
          <dgm:chPref val="3"/>
        </dgm:presLayoutVars>
      </dgm:prSet>
      <dgm:spPr/>
    </dgm:pt>
    <dgm:pt modelId="{E46309B9-4BB4-40D5-912B-E9AEF3B8F6E6}" type="pres">
      <dgm:prSet presAssocID="{D676CB60-B350-4C6D-AA69-657CB9A83B21}" presName="rootConnector" presStyleLbl="node2" presStyleIdx="0" presStyleCnt="2"/>
      <dgm:spPr/>
    </dgm:pt>
    <dgm:pt modelId="{A3BBAFB1-900A-4EFB-83A5-5033ABF803CD}" type="pres">
      <dgm:prSet presAssocID="{D676CB60-B350-4C6D-AA69-657CB9A83B21}" presName="hierChild4" presStyleCnt="0"/>
      <dgm:spPr/>
    </dgm:pt>
    <dgm:pt modelId="{87D3F1CD-D18B-4945-9706-B11199AA2569}" type="pres">
      <dgm:prSet presAssocID="{D676CB60-B350-4C6D-AA69-657CB9A83B21}" presName="hierChild5" presStyleCnt="0"/>
      <dgm:spPr/>
    </dgm:pt>
    <dgm:pt modelId="{F452D398-167F-45EC-B7A1-27E3174FB232}" type="pres">
      <dgm:prSet presAssocID="{A6C04702-A0DB-46C6-969A-7645BC9C1072}" presName="Name37" presStyleLbl="parChTrans1D2" presStyleIdx="1" presStyleCnt="2"/>
      <dgm:spPr/>
    </dgm:pt>
    <dgm:pt modelId="{9DE6610C-0936-4322-B9D7-A044ED2C22C4}" type="pres">
      <dgm:prSet presAssocID="{6792AB53-2D82-48A6-B982-8A44F2FC6DF0}" presName="hierRoot2" presStyleCnt="0">
        <dgm:presLayoutVars>
          <dgm:hierBranch val="init"/>
        </dgm:presLayoutVars>
      </dgm:prSet>
      <dgm:spPr/>
    </dgm:pt>
    <dgm:pt modelId="{8002DC89-1449-4EAB-9E32-1346D16F30AF}" type="pres">
      <dgm:prSet presAssocID="{6792AB53-2D82-48A6-B982-8A44F2FC6DF0}" presName="rootComposite" presStyleCnt="0"/>
      <dgm:spPr/>
    </dgm:pt>
    <dgm:pt modelId="{3F37D885-A460-40CF-B1F5-CBCF2142F5DD}" type="pres">
      <dgm:prSet presAssocID="{6792AB53-2D82-48A6-B982-8A44F2FC6DF0}" presName="rootText" presStyleLbl="node2" presStyleIdx="1" presStyleCnt="2" custScaleX="92464">
        <dgm:presLayoutVars>
          <dgm:chPref val="3"/>
        </dgm:presLayoutVars>
      </dgm:prSet>
      <dgm:spPr/>
    </dgm:pt>
    <dgm:pt modelId="{5076FEB8-9D23-4738-BE9B-D8F72223FC42}" type="pres">
      <dgm:prSet presAssocID="{6792AB53-2D82-48A6-B982-8A44F2FC6DF0}" presName="rootConnector" presStyleLbl="node2" presStyleIdx="1" presStyleCnt="2"/>
      <dgm:spPr/>
    </dgm:pt>
    <dgm:pt modelId="{1C65B053-56D2-4FB8-8484-723D315D0D45}" type="pres">
      <dgm:prSet presAssocID="{6792AB53-2D82-48A6-B982-8A44F2FC6DF0}" presName="hierChild4" presStyleCnt="0"/>
      <dgm:spPr/>
    </dgm:pt>
    <dgm:pt modelId="{B170C1C2-A5F9-4E00-9198-BC12FDD4D88B}" type="pres">
      <dgm:prSet presAssocID="{6792AB53-2D82-48A6-B982-8A44F2FC6DF0}" presName="hierChild5" presStyleCnt="0"/>
      <dgm:spPr/>
    </dgm:pt>
    <dgm:pt modelId="{B3D42F00-D211-43F6-83FC-766B7FB8B771}" type="pres">
      <dgm:prSet presAssocID="{5714D392-F665-40E7-8475-B5EABAC9A0C3}" presName="hierChild3" presStyleCnt="0"/>
      <dgm:spPr/>
    </dgm:pt>
  </dgm:ptLst>
  <dgm:cxnLst>
    <dgm:cxn modelId="{CBE2C35D-2583-4096-AEE4-C1A3D7A985BA}" type="presOf" srcId="{D676CB60-B350-4C6D-AA69-657CB9A83B21}" destId="{E46309B9-4BB4-40D5-912B-E9AEF3B8F6E6}" srcOrd="1" destOrd="0" presId="urn:microsoft.com/office/officeart/2005/8/layout/orgChart1"/>
    <dgm:cxn modelId="{58A20A5E-BA9B-4F1D-9186-3E4D15F69427}" type="presOf" srcId="{5714D392-F665-40E7-8475-B5EABAC9A0C3}" destId="{2101A1CF-8B93-4547-BE2C-D2810E84FFAB}" srcOrd="0" destOrd="0" presId="urn:microsoft.com/office/officeart/2005/8/layout/orgChart1"/>
    <dgm:cxn modelId="{344B064A-8D06-410D-8F84-CFC90DE100E0}" type="presOf" srcId="{5714D392-F665-40E7-8475-B5EABAC9A0C3}" destId="{A8C1447F-A1D5-4549-8FFF-515F367EE2A1}" srcOrd="1" destOrd="0" presId="urn:microsoft.com/office/officeart/2005/8/layout/orgChart1"/>
    <dgm:cxn modelId="{3598E16B-6231-447A-8D0D-05ED176732C2}" type="presOf" srcId="{A6C04702-A0DB-46C6-969A-7645BC9C1072}" destId="{F452D398-167F-45EC-B7A1-27E3174FB232}" srcOrd="0" destOrd="0" presId="urn:microsoft.com/office/officeart/2005/8/layout/orgChart1"/>
    <dgm:cxn modelId="{81F00E7E-FDA2-4C37-BC9F-A1AA4AE33710}" srcId="{C8A14A14-9758-4D74-94AC-7C5E7F9910EF}" destId="{5714D392-F665-40E7-8475-B5EABAC9A0C3}" srcOrd="0" destOrd="0" parTransId="{7B0CAC21-90C3-41E1-AA80-EF5BB1742270}" sibTransId="{55640DF4-321B-4F08-90C4-620BD3F799A1}"/>
    <dgm:cxn modelId="{34758D84-4332-4B19-8A4A-70A0E4E846C0}" type="presOf" srcId="{6792AB53-2D82-48A6-B982-8A44F2FC6DF0}" destId="{5076FEB8-9D23-4738-BE9B-D8F72223FC42}" srcOrd="1" destOrd="0" presId="urn:microsoft.com/office/officeart/2005/8/layout/orgChart1"/>
    <dgm:cxn modelId="{7FB9A285-D996-417F-BBDF-32C72BFD2646}" type="presOf" srcId="{D676CB60-B350-4C6D-AA69-657CB9A83B21}" destId="{F2C33689-8F1F-4B4B-928B-DE53A599E025}" srcOrd="0" destOrd="0" presId="urn:microsoft.com/office/officeart/2005/8/layout/orgChart1"/>
    <dgm:cxn modelId="{1382DEAD-356A-40C3-A33F-43D5F06FC7C6}" type="presOf" srcId="{B0AE262D-7CB8-4569-89FC-204A1D0BD1FD}" destId="{F2FA3E67-00D9-4FD4-8E6F-8480FF53B368}" srcOrd="0" destOrd="0" presId="urn:microsoft.com/office/officeart/2005/8/layout/orgChart1"/>
    <dgm:cxn modelId="{EBCA9BB0-2143-4422-A721-C78D84356C5D}" type="presOf" srcId="{6792AB53-2D82-48A6-B982-8A44F2FC6DF0}" destId="{3F37D885-A460-40CF-B1F5-CBCF2142F5DD}" srcOrd="0" destOrd="0" presId="urn:microsoft.com/office/officeart/2005/8/layout/orgChart1"/>
    <dgm:cxn modelId="{3275D8B6-B8D0-43B1-BC50-06D7D8DB0837}" srcId="{5714D392-F665-40E7-8475-B5EABAC9A0C3}" destId="{D676CB60-B350-4C6D-AA69-657CB9A83B21}" srcOrd="0" destOrd="0" parTransId="{B0AE262D-7CB8-4569-89FC-204A1D0BD1FD}" sibTransId="{84FE116F-E73A-4A2D-9EEC-D58CEC24DD3A}"/>
    <dgm:cxn modelId="{F13833D3-0F9C-47C6-845A-FEEEC076AB84}" type="presOf" srcId="{C8A14A14-9758-4D74-94AC-7C5E7F9910EF}" destId="{56858A6B-5F89-4D9C-A263-4A919CB5799C}" srcOrd="0" destOrd="0" presId="urn:microsoft.com/office/officeart/2005/8/layout/orgChart1"/>
    <dgm:cxn modelId="{A887BDE1-A7A1-49E8-87B1-2BA3B2144BE5}" srcId="{5714D392-F665-40E7-8475-B5EABAC9A0C3}" destId="{6792AB53-2D82-48A6-B982-8A44F2FC6DF0}" srcOrd="1" destOrd="0" parTransId="{A6C04702-A0DB-46C6-969A-7645BC9C1072}" sibTransId="{35AED528-4B89-4FF9-9390-2DC07649F5E8}"/>
    <dgm:cxn modelId="{776ED835-9CEB-489F-B583-8A9B02B5F39E}" type="presParOf" srcId="{56858A6B-5F89-4D9C-A263-4A919CB5799C}" destId="{2772BC5F-16A4-4F55-9242-003A1D9400C6}" srcOrd="0" destOrd="0" presId="urn:microsoft.com/office/officeart/2005/8/layout/orgChart1"/>
    <dgm:cxn modelId="{9F8A4198-D680-4AC3-8CE5-E42A3F907F79}" type="presParOf" srcId="{2772BC5F-16A4-4F55-9242-003A1D9400C6}" destId="{61292DD1-C2A6-4461-85A2-E33E9C488ED8}" srcOrd="0" destOrd="0" presId="urn:microsoft.com/office/officeart/2005/8/layout/orgChart1"/>
    <dgm:cxn modelId="{61F3DC62-37D4-4229-BDA6-AFF680A4AFBA}" type="presParOf" srcId="{61292DD1-C2A6-4461-85A2-E33E9C488ED8}" destId="{2101A1CF-8B93-4547-BE2C-D2810E84FFAB}" srcOrd="0" destOrd="0" presId="urn:microsoft.com/office/officeart/2005/8/layout/orgChart1"/>
    <dgm:cxn modelId="{F12DDC46-366A-4365-9566-62793BAA7AF9}" type="presParOf" srcId="{61292DD1-C2A6-4461-85A2-E33E9C488ED8}" destId="{A8C1447F-A1D5-4549-8FFF-515F367EE2A1}" srcOrd="1" destOrd="0" presId="urn:microsoft.com/office/officeart/2005/8/layout/orgChart1"/>
    <dgm:cxn modelId="{CAEFC5C9-5FD0-424F-9877-1717968AD674}" type="presParOf" srcId="{2772BC5F-16A4-4F55-9242-003A1D9400C6}" destId="{B5BBCD67-4B7C-4CF9-B661-825A11534880}" srcOrd="1" destOrd="0" presId="urn:microsoft.com/office/officeart/2005/8/layout/orgChart1"/>
    <dgm:cxn modelId="{438B78C4-F9C9-4516-AF8D-50A59312F317}" type="presParOf" srcId="{B5BBCD67-4B7C-4CF9-B661-825A11534880}" destId="{F2FA3E67-00D9-4FD4-8E6F-8480FF53B368}" srcOrd="0" destOrd="0" presId="urn:microsoft.com/office/officeart/2005/8/layout/orgChart1"/>
    <dgm:cxn modelId="{6B022A1C-BDC0-4FC6-8562-4D2C506E3F3C}" type="presParOf" srcId="{B5BBCD67-4B7C-4CF9-B661-825A11534880}" destId="{0CB1E0AF-8BC0-4FFE-A433-BB7D5900A7C9}" srcOrd="1" destOrd="0" presId="urn:microsoft.com/office/officeart/2005/8/layout/orgChart1"/>
    <dgm:cxn modelId="{0146C1BF-618B-457A-8719-708E4F87B75D}" type="presParOf" srcId="{0CB1E0AF-8BC0-4FFE-A433-BB7D5900A7C9}" destId="{AAC8F885-070E-4507-9EC2-C9F6D3C1ABAE}" srcOrd="0" destOrd="0" presId="urn:microsoft.com/office/officeart/2005/8/layout/orgChart1"/>
    <dgm:cxn modelId="{9535542B-6880-4C3E-B612-CC91CBA21F4E}" type="presParOf" srcId="{AAC8F885-070E-4507-9EC2-C9F6D3C1ABAE}" destId="{F2C33689-8F1F-4B4B-928B-DE53A599E025}" srcOrd="0" destOrd="0" presId="urn:microsoft.com/office/officeart/2005/8/layout/orgChart1"/>
    <dgm:cxn modelId="{1A718995-5C93-495E-BA93-D1A8D6255882}" type="presParOf" srcId="{AAC8F885-070E-4507-9EC2-C9F6D3C1ABAE}" destId="{E46309B9-4BB4-40D5-912B-E9AEF3B8F6E6}" srcOrd="1" destOrd="0" presId="urn:microsoft.com/office/officeart/2005/8/layout/orgChart1"/>
    <dgm:cxn modelId="{3DBA0E89-BE55-4AF7-BBAF-FDAD18E97DB5}" type="presParOf" srcId="{0CB1E0AF-8BC0-4FFE-A433-BB7D5900A7C9}" destId="{A3BBAFB1-900A-4EFB-83A5-5033ABF803CD}" srcOrd="1" destOrd="0" presId="urn:microsoft.com/office/officeart/2005/8/layout/orgChart1"/>
    <dgm:cxn modelId="{28E12B9F-5F70-478D-9497-2BD1F695D601}" type="presParOf" srcId="{0CB1E0AF-8BC0-4FFE-A433-BB7D5900A7C9}" destId="{87D3F1CD-D18B-4945-9706-B11199AA2569}" srcOrd="2" destOrd="0" presId="urn:microsoft.com/office/officeart/2005/8/layout/orgChart1"/>
    <dgm:cxn modelId="{17099026-BE07-4B62-ACE1-7CC0CD1F0DE7}" type="presParOf" srcId="{B5BBCD67-4B7C-4CF9-B661-825A11534880}" destId="{F452D398-167F-45EC-B7A1-27E3174FB232}" srcOrd="2" destOrd="0" presId="urn:microsoft.com/office/officeart/2005/8/layout/orgChart1"/>
    <dgm:cxn modelId="{1EF79D2E-1C6C-495B-AA14-4EBF5B77D37D}" type="presParOf" srcId="{B5BBCD67-4B7C-4CF9-B661-825A11534880}" destId="{9DE6610C-0936-4322-B9D7-A044ED2C22C4}" srcOrd="3" destOrd="0" presId="urn:microsoft.com/office/officeart/2005/8/layout/orgChart1"/>
    <dgm:cxn modelId="{3CD1C002-96BF-4F54-B838-0C69B23208FC}" type="presParOf" srcId="{9DE6610C-0936-4322-B9D7-A044ED2C22C4}" destId="{8002DC89-1449-4EAB-9E32-1346D16F30AF}" srcOrd="0" destOrd="0" presId="urn:microsoft.com/office/officeart/2005/8/layout/orgChart1"/>
    <dgm:cxn modelId="{9323F2EE-36B6-4A81-B95B-EF01952D3804}" type="presParOf" srcId="{8002DC89-1449-4EAB-9E32-1346D16F30AF}" destId="{3F37D885-A460-40CF-B1F5-CBCF2142F5DD}" srcOrd="0" destOrd="0" presId="urn:microsoft.com/office/officeart/2005/8/layout/orgChart1"/>
    <dgm:cxn modelId="{073C4C3D-726C-48A3-8FB4-CD96913AAF3E}" type="presParOf" srcId="{8002DC89-1449-4EAB-9E32-1346D16F30AF}" destId="{5076FEB8-9D23-4738-BE9B-D8F72223FC42}" srcOrd="1" destOrd="0" presId="urn:microsoft.com/office/officeart/2005/8/layout/orgChart1"/>
    <dgm:cxn modelId="{6AD2605E-BCFC-4D47-B94B-7EE932AD1022}" type="presParOf" srcId="{9DE6610C-0936-4322-B9D7-A044ED2C22C4}" destId="{1C65B053-56D2-4FB8-8484-723D315D0D45}" srcOrd="1" destOrd="0" presId="urn:microsoft.com/office/officeart/2005/8/layout/orgChart1"/>
    <dgm:cxn modelId="{2D6A86B3-9707-43EE-8300-3913BA00BC93}" type="presParOf" srcId="{9DE6610C-0936-4322-B9D7-A044ED2C22C4}" destId="{B170C1C2-A5F9-4E00-9198-BC12FDD4D88B}" srcOrd="2" destOrd="0" presId="urn:microsoft.com/office/officeart/2005/8/layout/orgChart1"/>
    <dgm:cxn modelId="{85ED73C6-AF83-414A-ABE9-2B7D87E4F0F5}" type="presParOf" srcId="{2772BC5F-16A4-4F55-9242-003A1D9400C6}" destId="{B3D42F00-D211-43F6-83FC-766B7FB8B77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A8B271-77AF-4DA9-AF99-1730D727A729}">
      <dsp:nvSpPr>
        <dsp:cNvPr id="0" name=""/>
        <dsp:cNvSpPr/>
      </dsp:nvSpPr>
      <dsp:spPr>
        <a:xfrm>
          <a:off x="2036846" y="59142"/>
          <a:ext cx="2838834" cy="2838834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000" b="1" kern="1200" dirty="0">
              <a:solidFill>
                <a:schemeClr val="bg1"/>
              </a:solidFill>
            </a:rPr>
            <a:t>Business and Industry</a:t>
          </a:r>
        </a:p>
      </dsp:txBody>
      <dsp:txXfrm>
        <a:off x="2415357" y="555938"/>
        <a:ext cx="2081812" cy="1277475"/>
      </dsp:txXfrm>
    </dsp:sp>
    <dsp:sp modelId="{8078F27E-E3FF-4D3A-AE95-0A73C70D23B5}">
      <dsp:nvSpPr>
        <dsp:cNvPr id="0" name=""/>
        <dsp:cNvSpPr/>
      </dsp:nvSpPr>
      <dsp:spPr>
        <a:xfrm>
          <a:off x="3061192" y="1833414"/>
          <a:ext cx="2838834" cy="2838834"/>
        </a:xfrm>
        <a:prstGeom prst="ellipse">
          <a:avLst/>
        </a:prstGeom>
        <a:solidFill>
          <a:schemeClr val="accent4">
            <a:alpha val="50000"/>
            <a:hueOff val="822717"/>
            <a:satOff val="3566"/>
            <a:lumOff val="2353"/>
            <a:alphaOff val="0"/>
          </a:schemeClr>
        </a:solidFill>
        <a:ln w="38100" cap="flat" cmpd="sng" algn="ctr">
          <a:solidFill>
            <a:schemeClr val="accent3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chemeClr val="bg1"/>
              </a:solidFill>
            </a:rPr>
            <a:t>Place</a:t>
          </a:r>
        </a:p>
      </dsp:txBody>
      <dsp:txXfrm>
        <a:off x="3929403" y="2566779"/>
        <a:ext cx="1703300" cy="1561359"/>
      </dsp:txXfrm>
    </dsp:sp>
    <dsp:sp modelId="{378564D6-06AB-4400-99B2-79A1C3116B13}">
      <dsp:nvSpPr>
        <dsp:cNvPr id="0" name=""/>
        <dsp:cNvSpPr/>
      </dsp:nvSpPr>
      <dsp:spPr>
        <a:xfrm>
          <a:off x="1000918" y="1787141"/>
          <a:ext cx="2838834" cy="2838834"/>
        </a:xfrm>
        <a:prstGeom prst="ellipse">
          <a:avLst/>
        </a:prstGeom>
        <a:solidFill>
          <a:schemeClr val="accent4">
            <a:alpha val="50000"/>
            <a:hueOff val="1645434"/>
            <a:satOff val="7132"/>
            <a:lumOff val="4706"/>
            <a:alphaOff val="0"/>
          </a:schemeClr>
        </a:solidFill>
        <a:ln w="38100" cap="flat" cmpd="sng" algn="ctr">
          <a:solidFill>
            <a:schemeClr val="accent3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chemeClr val="bg1"/>
              </a:solidFill>
            </a:rPr>
            <a:t>People</a:t>
          </a:r>
        </a:p>
      </dsp:txBody>
      <dsp:txXfrm>
        <a:off x="1268241" y="2520506"/>
        <a:ext cx="1703300" cy="15613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A8B271-77AF-4DA9-AF99-1730D727A729}">
      <dsp:nvSpPr>
        <dsp:cNvPr id="0" name=""/>
        <dsp:cNvSpPr/>
      </dsp:nvSpPr>
      <dsp:spPr>
        <a:xfrm>
          <a:off x="2271763" y="994550"/>
          <a:ext cx="1422399" cy="142240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D0B3146-470B-471D-8ACC-C6BB32331826}">
      <dsp:nvSpPr>
        <dsp:cNvPr id="0" name=""/>
        <dsp:cNvSpPr/>
      </dsp:nvSpPr>
      <dsp:spPr>
        <a:xfrm>
          <a:off x="2036367" y="10424"/>
          <a:ext cx="2029150" cy="95504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b="1" kern="1200" dirty="0">
              <a:solidFill>
                <a:schemeClr val="bg1"/>
              </a:solidFill>
            </a:rPr>
            <a:t>Economic Development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b="1" kern="1200" dirty="0">
              <a:solidFill>
                <a:schemeClr val="bg1"/>
              </a:solidFill>
            </a:rPr>
            <a:t>&amp; Arts</a:t>
          </a:r>
        </a:p>
      </dsp:txBody>
      <dsp:txXfrm>
        <a:off x="2036367" y="10424"/>
        <a:ext cx="2029150" cy="955040"/>
      </dsp:txXfrm>
    </dsp:sp>
    <dsp:sp modelId="{8078F27E-E3FF-4D3A-AE95-0A73C70D23B5}">
      <dsp:nvSpPr>
        <dsp:cNvPr id="0" name=""/>
        <dsp:cNvSpPr/>
      </dsp:nvSpPr>
      <dsp:spPr>
        <a:xfrm>
          <a:off x="2812844" y="1387539"/>
          <a:ext cx="1422399" cy="142240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6398EA2-25EA-418B-A8F1-EC3E9F31B1D4}">
      <dsp:nvSpPr>
        <dsp:cNvPr id="0" name=""/>
        <dsp:cNvSpPr/>
      </dsp:nvSpPr>
      <dsp:spPr>
        <a:xfrm>
          <a:off x="4270094" y="1107767"/>
          <a:ext cx="1479295" cy="103632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</a:rPr>
            <a:t>Housing</a:t>
          </a:r>
        </a:p>
      </dsp:txBody>
      <dsp:txXfrm>
        <a:off x="4270094" y="1107767"/>
        <a:ext cx="1479295" cy="1036320"/>
      </dsp:txXfrm>
    </dsp:sp>
    <dsp:sp modelId="{378564D6-06AB-4400-99B2-79A1C3116B13}">
      <dsp:nvSpPr>
        <dsp:cNvPr id="0" name=""/>
        <dsp:cNvSpPr/>
      </dsp:nvSpPr>
      <dsp:spPr>
        <a:xfrm>
          <a:off x="2600508" y="2000776"/>
          <a:ext cx="1422399" cy="142240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1FE2D47-057E-4F67-ABAA-1E9454CBD939}">
      <dsp:nvSpPr>
        <dsp:cNvPr id="0" name=""/>
        <dsp:cNvSpPr/>
      </dsp:nvSpPr>
      <dsp:spPr>
        <a:xfrm>
          <a:off x="3763226" y="2536611"/>
          <a:ext cx="2194609" cy="169107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</a:rPr>
            <a:t>Neighborhood Services</a:t>
          </a:r>
        </a:p>
      </dsp:txBody>
      <dsp:txXfrm>
        <a:off x="3763226" y="2536611"/>
        <a:ext cx="2194609" cy="1691077"/>
      </dsp:txXfrm>
    </dsp:sp>
    <dsp:sp modelId="{67A5EE5F-842A-4585-9A68-5DC3ADB20D9D}">
      <dsp:nvSpPr>
        <dsp:cNvPr id="0" name=""/>
        <dsp:cNvSpPr/>
      </dsp:nvSpPr>
      <dsp:spPr>
        <a:xfrm>
          <a:off x="1937215" y="2023961"/>
          <a:ext cx="1422399" cy="142240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F6EE73F-9FA6-479A-B64A-12B1E71A56DD}">
      <dsp:nvSpPr>
        <dsp:cNvPr id="0" name=""/>
        <dsp:cNvSpPr/>
      </dsp:nvSpPr>
      <dsp:spPr>
        <a:xfrm>
          <a:off x="253853" y="2863990"/>
          <a:ext cx="1703083" cy="103632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</a:rPr>
            <a:t>Environmental Stewardship</a:t>
          </a:r>
        </a:p>
      </dsp:txBody>
      <dsp:txXfrm>
        <a:off x="253853" y="2863990"/>
        <a:ext cx="1703083" cy="1036320"/>
      </dsp:txXfrm>
    </dsp:sp>
    <dsp:sp modelId="{84F55CD1-B9FA-4E7E-AA55-314C3DB74071}">
      <dsp:nvSpPr>
        <dsp:cNvPr id="0" name=""/>
        <dsp:cNvSpPr/>
      </dsp:nvSpPr>
      <dsp:spPr>
        <a:xfrm>
          <a:off x="1730682" y="1387539"/>
          <a:ext cx="1422399" cy="142240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771428D-93E3-4C21-BF0D-98001E17ECAF}">
      <dsp:nvSpPr>
        <dsp:cNvPr id="0" name=""/>
        <dsp:cNvSpPr/>
      </dsp:nvSpPr>
      <dsp:spPr>
        <a:xfrm>
          <a:off x="138163" y="1096150"/>
          <a:ext cx="1479295" cy="103632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</a:rPr>
            <a:t>Planning</a:t>
          </a:r>
        </a:p>
      </dsp:txBody>
      <dsp:txXfrm>
        <a:off x="138163" y="1096150"/>
        <a:ext cx="1479295" cy="10363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52D398-167F-45EC-B7A1-27E3174FB232}">
      <dsp:nvSpPr>
        <dsp:cNvPr id="0" name=""/>
        <dsp:cNvSpPr/>
      </dsp:nvSpPr>
      <dsp:spPr>
        <a:xfrm>
          <a:off x="2195695" y="993664"/>
          <a:ext cx="1294715" cy="8986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9942"/>
              </a:lnTo>
              <a:lnTo>
                <a:pt x="1294715" y="689942"/>
              </a:lnTo>
              <a:lnTo>
                <a:pt x="1294715" y="898612"/>
              </a:lnTo>
            </a:path>
          </a:pathLst>
        </a:custGeom>
        <a:noFill/>
        <a:ln w="127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FA3E67-00D9-4FD4-8E6F-8480FF53B368}">
      <dsp:nvSpPr>
        <dsp:cNvPr id="0" name=""/>
        <dsp:cNvSpPr/>
      </dsp:nvSpPr>
      <dsp:spPr>
        <a:xfrm>
          <a:off x="1078538" y="993664"/>
          <a:ext cx="1117157" cy="898612"/>
        </a:xfrm>
        <a:custGeom>
          <a:avLst/>
          <a:gdLst/>
          <a:ahLst/>
          <a:cxnLst/>
          <a:rect l="0" t="0" r="0" b="0"/>
          <a:pathLst>
            <a:path>
              <a:moveTo>
                <a:pt x="1117157" y="0"/>
              </a:moveTo>
              <a:lnTo>
                <a:pt x="1117157" y="689942"/>
              </a:lnTo>
              <a:lnTo>
                <a:pt x="0" y="689942"/>
              </a:lnTo>
              <a:lnTo>
                <a:pt x="0" y="898612"/>
              </a:lnTo>
            </a:path>
          </a:pathLst>
        </a:custGeom>
        <a:noFill/>
        <a:ln w="127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01A1CF-8B93-4547-BE2C-D2810E84FFAB}">
      <dsp:nvSpPr>
        <dsp:cNvPr id="0" name=""/>
        <dsp:cNvSpPr/>
      </dsp:nvSpPr>
      <dsp:spPr>
        <a:xfrm>
          <a:off x="100861" y="0"/>
          <a:ext cx="4189668" cy="993664"/>
        </a:xfrm>
        <a:prstGeom prst="rect">
          <a:avLst/>
        </a:prstGeom>
        <a:solidFill>
          <a:schemeClr val="accent5">
            <a:shade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2400" b="1" kern="1200" dirty="0"/>
            <a:t>Comprehensive Plan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2000" b="1" kern="1200" dirty="0"/>
            <a:t>Volume 1</a:t>
          </a:r>
        </a:p>
      </dsp:txBody>
      <dsp:txXfrm>
        <a:off x="100861" y="0"/>
        <a:ext cx="4189668" cy="993664"/>
      </dsp:txXfrm>
    </dsp:sp>
    <dsp:sp modelId="{F2C33689-8F1F-4B4B-928B-DE53A599E025}">
      <dsp:nvSpPr>
        <dsp:cNvPr id="0" name=""/>
        <dsp:cNvSpPr/>
      </dsp:nvSpPr>
      <dsp:spPr>
        <a:xfrm>
          <a:off x="2786" y="1892277"/>
          <a:ext cx="2151503" cy="1281509"/>
        </a:xfrm>
        <a:prstGeom prst="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Neighborhood Area Plans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CP Volume 2</a:t>
          </a:r>
        </a:p>
      </dsp:txBody>
      <dsp:txXfrm>
        <a:off x="2786" y="1892277"/>
        <a:ext cx="2151503" cy="1281509"/>
      </dsp:txXfrm>
    </dsp:sp>
    <dsp:sp modelId="{3F37D885-A460-40CF-B1F5-CBCF2142F5DD}">
      <dsp:nvSpPr>
        <dsp:cNvPr id="0" name=""/>
        <dsp:cNvSpPr/>
      </dsp:nvSpPr>
      <dsp:spPr>
        <a:xfrm>
          <a:off x="2571628" y="1892277"/>
          <a:ext cx="1837564" cy="993664"/>
        </a:xfrm>
        <a:prstGeom prst="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Land Use Regulations</a:t>
          </a:r>
        </a:p>
      </dsp:txBody>
      <dsp:txXfrm>
        <a:off x="2571628" y="1892277"/>
        <a:ext cx="1837564" cy="9936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D79A25B-5534-4EA7-9F76-FB33EA3E1B7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228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73CBED-58E5-484F-BF7E-AC6C230BB7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5215" y="0"/>
            <a:ext cx="2971227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16ED7A-8DDC-4E4F-ABCC-89C02F226D15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18F203-A33C-4CF4-B145-849F3FF450B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8"/>
            <a:ext cx="2971228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61B6E3-D870-4867-8755-25E9B09E932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5215" y="8685218"/>
            <a:ext cx="2971227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C11421-0C25-4244-BB75-9D7ECD21A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9745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185787-96F1-4FAB-BC25-9FAAAF6A6B52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9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9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715D9E-66FE-4C7D-8A1C-70FFA68BC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140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15D9E-66FE-4C7D-8A1C-70FFA68BC15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9754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  <a:p>
            <a:pPr lvl="1"/>
            <a:r>
              <a:rPr lang="en-US" dirty="0"/>
              <a:t>Concise, clear, strategic, graphics and images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15D9E-66FE-4C7D-8A1C-70FFA68BC15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3536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Community profile – provides key information about the neighborhood area; would like it to be graphic and easy to absorb without a lot of reading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15D9E-66FE-4C7D-8A1C-70FFA68BC15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7818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19600"/>
            <a:ext cx="5486400" cy="3600450"/>
          </a:xfrm>
        </p:spPr>
        <p:txBody>
          <a:bodyPr/>
          <a:lstStyle/>
          <a:p>
            <a:r>
              <a:rPr lang="en-US" dirty="0"/>
              <a:t>Opportunities map – will be a map spread in the plan that will include call out boxes showing geographically where people have identified opportunities and issues/concerns.  Will develop in the Discovery phase of the project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15D9E-66FE-4C7D-8A1C-70FFA68BC15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1954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Comprehensive plan – short piece on how neighborhood interests and priorities relate to the Comprehensive Plan – matrix that will help focus on the relationship and guidance provided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15D9E-66FE-4C7D-8A1C-70FFA68BC15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6931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Vision and strategies –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Vision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Each strategy – a short description, related CP plan policies, specific actions, lead and partners for actions, neighborhood priority, examples/case studies to help illustrate the strategy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15D9E-66FE-4C7D-8A1C-70FFA68BC15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07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19600"/>
            <a:ext cx="5486400" cy="3600450"/>
          </a:xfrm>
        </p:spPr>
        <p:txBody>
          <a:bodyPr/>
          <a:lstStyle/>
          <a:p>
            <a:r>
              <a:rPr lang="en-US" dirty="0"/>
              <a:t>Opportunities map – will be a map spread in the plan that will include call out boxes showing geographically where people have identified opportunities and issues/concerns.  Will develop in the Discovery phase of the project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15D9E-66FE-4C7D-8A1C-70FFA68BC15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7722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Outcomes</a:t>
            </a:r>
          </a:p>
          <a:p>
            <a:endParaRPr lang="en-US" dirty="0"/>
          </a:p>
          <a:p>
            <a:r>
              <a:rPr lang="en-US" dirty="0"/>
              <a:t>Tangible – neighborhood area plan – that informs priorities and neighborhood scale actions that will achieve the goal of adapting to change and maintaining what is valued</a:t>
            </a:r>
          </a:p>
          <a:p>
            <a:endParaRPr lang="en-US" dirty="0"/>
          </a:p>
          <a:p>
            <a:r>
              <a:rPr lang="en-US" dirty="0"/>
              <a:t>Intangible – will have gathered a lot of information some of which may not be appropriate for the neighborhood plan, but has value for the future comp plan, other departments, </a:t>
            </a:r>
          </a:p>
          <a:p>
            <a:r>
              <a:rPr lang="en-US" dirty="0"/>
              <a:t>Sense of relevance/ownership in the neighborhood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15D9E-66FE-4C7D-8A1C-70FFA68BC15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176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Given that this is going to be very much a citizen driven program, important to keep our ask of people’s time reasonable while at the same time providing enough time so that there is space and room for meaningful conversation </a:t>
            </a:r>
          </a:p>
          <a:p>
            <a:r>
              <a:rPr lang="en-US" dirty="0"/>
              <a:t>One year time frame</a:t>
            </a:r>
          </a:p>
          <a:p>
            <a:r>
              <a:rPr lang="en-US" dirty="0"/>
              <a:t>Requires organization and structured work program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15D9E-66FE-4C7D-8A1C-70FFA68BC15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315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Two neighborhood areas at the same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One year planning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Follow school-year schedule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Discovery – hear more about what is important to the neighborhood; two way conversation – chance for city stakeholders to talk about important priorities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In-person meetings, walks, photography, online forums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Result in the opportunities map that I mentioned earlier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 and refine initiatives – roll up sleeves work sessions to turn preliminary ideas into more developed strategies and actions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Meetings, online forums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Tactical urbanism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Review and validation – confirm understandings, resolve outstanding issues, achieve agreement on strategies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In-person and online communication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Achieve recommendation from the whole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15D9E-66FE-4C7D-8A1C-70FFA68BC15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3731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cannot and do not want to create a neighborhood plan from city hall </a:t>
            </a:r>
          </a:p>
          <a:p>
            <a:r>
              <a:rPr lang="en-US" dirty="0"/>
              <a:t>We will be working in partnership with the neighborhood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15D9E-66FE-4C7D-8A1C-70FFA68BC15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658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meeting to discuss the neighborhood area planning program</a:t>
            </a:r>
          </a:p>
          <a:p>
            <a:r>
              <a:rPr lang="en-US" dirty="0"/>
              <a:t>No action requested</a:t>
            </a:r>
          </a:p>
          <a:p>
            <a:r>
              <a:rPr lang="en-US" dirty="0"/>
              <a:t>Planning to report back on June 12 neighborhood meeting and request direction from Council on next step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15D9E-66FE-4C7D-8A1C-70FFA68BC15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175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Historically under-represented – multifamily residents, new residents, families with young children, young adults, speakers of English as a second language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People who are and have been active – insights and knowledge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Flexible communication – online and in person opportunities at different times of day and in different formats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Citizen facilitators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Recommendations of the whole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Examples – meetings, interactive online engagement, small group meetings, youth and school involvement, walking tours, photography, story telling, artist supported activities, and other ideas that come from the neighborhood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15D9E-66FE-4C7D-8A1C-70FFA68BC15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934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Organic – activities will arise out of neighborhood interests; have a public engagement program with a menu of possible activities, but want what we are doing reflect and be tailored to neighborhood interests and needs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Include food, activities to build meaningful  conversation and connections, at to provide creative thought and ideas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Informative – we know that city staff will learn a lot as we spend time in the neighborhoods, and we also want to be sure to provide a program that is informative and helpful for the people who participate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15D9E-66FE-4C7D-8A1C-70FFA68BC15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541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15D9E-66FE-4C7D-8A1C-70FFA68BC15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2123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15D9E-66FE-4C7D-8A1C-70FFA68BC15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002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Based on the Comprehensive Plan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Use a ground-up community process to get us to a strategic, action –focused plan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Will talk more about what all that means in the balance of this presentation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As developing the neighborhood planning program, used five major guide posts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Define what each plan will be and also set goals for what we hope to achieve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Would like to briefly describe each of these and how they are operationalized in the 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15D9E-66FE-4C7D-8A1C-70FFA68BC15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061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PCD manages growth by cultivating intersections between business, people and places that shape our quality of life into the future.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CCEAE-CEE2-44C1-BBE7-21235D0779B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887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a result, PCD weaves together the ongoing work of planning, economic development, arts, environmental stewardship and neighborhood services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CCEAE-CEE2-44C1-BBE7-21235D0779B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521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Guidance in our Neighborhoods Element for neighborhood area plans and citywide guidance major functions of the city – land use, housing, transportation, capital facilities, utilities, human services, parks and community services, </a:t>
            </a:r>
          </a:p>
          <a:p>
            <a:endParaRPr lang="en-US" dirty="0"/>
          </a:p>
          <a:p>
            <a:r>
              <a:rPr lang="en-US" dirty="0"/>
              <a:t>Part of the Comprehensive Plan – Volume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15D9E-66FE-4C7D-8A1C-70FFA68BC15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81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Will be consistent with the City’s adopted policies and regulations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Means that we will not be making major land use, transportation or other changes that would not be consistent with adopted citywide policy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Will not be changing land use designations, arterial designations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Example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tree preservation – stewardship programs, inventory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will be reviewing the existing plans to identify outdated information and redundant policies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15D9E-66FE-4C7D-8A1C-70FFA68BC15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6640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Neighborhoods Element adopted in 2015 as part of the last major </a:t>
            </a:r>
            <a:r>
              <a:rPr lang="en-US" dirty="0" err="1"/>
              <a:t>cp</a:t>
            </a:r>
            <a:r>
              <a:rPr lang="en-US" dirty="0"/>
              <a:t> update</a:t>
            </a:r>
          </a:p>
          <a:p>
            <a:r>
              <a:rPr lang="en-US" dirty="0"/>
              <a:t>Intent was twofold: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Better align neighborhood area boundaries with how people perceive their neighborhoods and to recognize topography and arterials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Policies and direction that creates a pathway to help neighborhoods envision their future and plan strategies that will help each neighborhood adapt to change while preserving what is valued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15D9E-66FE-4C7D-8A1C-70FFA68BC15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662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Arise from identified  interests and priorities of the neighborhood area</a:t>
            </a:r>
          </a:p>
          <a:p>
            <a:r>
              <a:rPr lang="en-US" dirty="0"/>
              <a:t>Will include a vision for the future</a:t>
            </a:r>
          </a:p>
          <a:p>
            <a:r>
              <a:rPr lang="en-US" dirty="0"/>
              <a:t>Will include strategies and actions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15D9E-66FE-4C7D-8A1C-70FFA68BC15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978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CF22-AF52-4DF7-B9ED-78BD8B669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625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CF22-AF52-4DF7-B9ED-78BD8B669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49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CF22-AF52-4DF7-B9ED-78BD8B669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367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CF22-AF52-4DF7-B9ED-78BD8B669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797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CF22-AF52-4DF7-B9ED-78BD8B669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477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CF22-AF52-4DF7-B9ED-78BD8B669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455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CF22-AF52-4DF7-B9ED-78BD8B669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913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CF22-AF52-4DF7-B9ED-78BD8B669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123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CF22-AF52-4DF7-B9ED-78BD8B669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037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CF22-AF52-4DF7-B9ED-78BD8B669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822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60" y="52465"/>
            <a:ext cx="4389239" cy="164592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52465"/>
            <a:ext cx="4572000" cy="59136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761" y="1817557"/>
            <a:ext cx="4389238" cy="414852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EF8ABA-9184-441F-BB53-1BCE1426B024}"/>
              </a:ext>
            </a:extLst>
          </p:cNvPr>
          <p:cNvGrpSpPr/>
          <p:nvPr userDrawn="1"/>
        </p:nvGrpSpPr>
        <p:grpSpPr>
          <a:xfrm>
            <a:off x="0" y="6429280"/>
            <a:ext cx="9144000" cy="449706"/>
            <a:chOff x="0" y="6429280"/>
            <a:chExt cx="9144000" cy="44970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F9329A1-6E00-41EA-9E51-9F068C262F5C}"/>
                </a:ext>
              </a:extLst>
            </p:cNvPr>
            <p:cNvSpPr/>
            <p:nvPr userDrawn="1"/>
          </p:nvSpPr>
          <p:spPr>
            <a:xfrm>
              <a:off x="0" y="6513226"/>
              <a:ext cx="9144000" cy="365760"/>
            </a:xfrm>
            <a:prstGeom prst="rect">
              <a:avLst/>
            </a:prstGeom>
            <a:solidFill>
              <a:srgbClr val="008080"/>
            </a:solidFill>
            <a:ln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3C71801-8B75-446B-BA6E-7FF5EA3C6DE5}"/>
                </a:ext>
              </a:extLst>
            </p:cNvPr>
            <p:cNvSpPr/>
            <p:nvPr userDrawn="1"/>
          </p:nvSpPr>
          <p:spPr>
            <a:xfrm>
              <a:off x="0" y="6429280"/>
              <a:ext cx="9144000" cy="91440"/>
            </a:xfrm>
            <a:prstGeom prst="rect">
              <a:avLst/>
            </a:prstGeom>
            <a:solidFill>
              <a:srgbClr val="DC143C"/>
            </a:solidFill>
            <a:ln>
              <a:solidFill>
                <a:srgbClr val="DC14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1BA08-8DE0-4825-8283-26F4A03B90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6CCE7F-78FE-428B-AE52-52106ABF30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BACF22-AF52-4DF7-B9ED-78BD8B669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581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ACF22-AF52-4DF7-B9ED-78BD8B669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036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7.pn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5.jp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B3F2A07-7B11-470A-877A-01BECB6D29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9" t="15606" r="8940" b="1869"/>
          <a:stretch/>
        </p:blipFill>
        <p:spPr>
          <a:xfrm>
            <a:off x="-1" y="32816"/>
            <a:ext cx="9144001" cy="634752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45D0D44-D652-43A0-A38C-CA14B565E022}"/>
              </a:ext>
            </a:extLst>
          </p:cNvPr>
          <p:cNvSpPr/>
          <p:nvPr/>
        </p:nvSpPr>
        <p:spPr>
          <a:xfrm>
            <a:off x="0" y="4647685"/>
            <a:ext cx="9144000" cy="1737360"/>
          </a:xfrm>
          <a:prstGeom prst="rect">
            <a:avLst/>
          </a:prstGeom>
          <a:solidFill>
            <a:srgbClr val="00808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808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0F471-C2E9-408D-8260-B21017C737B6}"/>
              </a:ext>
            </a:extLst>
          </p:cNvPr>
          <p:cNvSpPr txBox="1">
            <a:spLocks/>
          </p:cNvSpPr>
          <p:nvPr/>
        </p:nvSpPr>
        <p:spPr>
          <a:xfrm>
            <a:off x="201335" y="4647684"/>
            <a:ext cx="8741328" cy="1828800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en-US" sz="12300" b="1" dirty="0">
                <a:solidFill>
                  <a:schemeClr val="bg1"/>
                </a:solidFill>
                <a:latin typeface="+mn-lt"/>
              </a:rPr>
              <a:t>Initiating Neighborhood Area Planning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6200" b="1" dirty="0">
                <a:solidFill>
                  <a:schemeClr val="bg1"/>
                </a:solidFill>
                <a:latin typeface="+mn-lt"/>
              </a:rPr>
              <a:t>May 29, 2018</a:t>
            </a:r>
            <a:br>
              <a:rPr lang="en-US" sz="3600" b="1" dirty="0">
                <a:solidFill>
                  <a:schemeClr val="bg1"/>
                </a:solidFill>
                <a:latin typeface="+mn-lt"/>
              </a:rPr>
            </a:br>
            <a:endParaRPr lang="en-US" sz="3600" b="1" dirty="0">
              <a:solidFill>
                <a:schemeClr val="bg1"/>
              </a:solidFill>
              <a:latin typeface="+mn-lt"/>
            </a:endParaRPr>
          </a:p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en-US" sz="7400" b="1" dirty="0">
                <a:solidFill>
                  <a:schemeClr val="bg1"/>
                </a:solidFill>
                <a:latin typeface="+mn-lt"/>
              </a:rPr>
              <a:t>Mac Cummins, Terry Cullen, </a:t>
            </a:r>
            <a:br>
              <a:rPr lang="en-US" sz="7400" b="1" dirty="0">
                <a:solidFill>
                  <a:schemeClr val="bg1"/>
                </a:solidFill>
                <a:latin typeface="+mn-lt"/>
              </a:rPr>
            </a:br>
            <a:r>
              <a:rPr lang="en-US" sz="7400" b="1" dirty="0">
                <a:solidFill>
                  <a:schemeClr val="bg1"/>
                </a:solidFill>
                <a:latin typeface="+mn-lt"/>
              </a:rPr>
              <a:t>Mike McCormick-Huentelman, Deborah Munkberg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07C900E-5F7F-4BC0-A086-B826114868B9}"/>
              </a:ext>
            </a:extLst>
          </p:cNvPr>
          <p:cNvGrpSpPr/>
          <p:nvPr/>
        </p:nvGrpSpPr>
        <p:grpSpPr>
          <a:xfrm>
            <a:off x="0" y="6380338"/>
            <a:ext cx="9144000" cy="477662"/>
            <a:chOff x="0" y="6401324"/>
            <a:chExt cx="9144000" cy="47766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ECADDEE-BCCD-4A6A-93E6-847EB4B27967}"/>
                </a:ext>
              </a:extLst>
            </p:cNvPr>
            <p:cNvSpPr/>
            <p:nvPr userDrawn="1"/>
          </p:nvSpPr>
          <p:spPr>
            <a:xfrm>
              <a:off x="0" y="6513226"/>
              <a:ext cx="9144000" cy="365760"/>
            </a:xfrm>
            <a:prstGeom prst="rect">
              <a:avLst/>
            </a:prstGeom>
            <a:solidFill>
              <a:srgbClr val="008080"/>
            </a:solidFill>
            <a:ln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C5C95C2-4FE6-4AB9-BCAC-DF30B7C18BD2}"/>
                </a:ext>
              </a:extLst>
            </p:cNvPr>
            <p:cNvSpPr/>
            <p:nvPr userDrawn="1"/>
          </p:nvSpPr>
          <p:spPr>
            <a:xfrm>
              <a:off x="0" y="6401324"/>
              <a:ext cx="9144000" cy="11190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98D477-B868-44D4-9939-057E0375A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8113"/>
            <a:ext cx="2057400" cy="365125"/>
          </a:xfrm>
        </p:spPr>
        <p:txBody>
          <a:bodyPr/>
          <a:lstStyle/>
          <a:p>
            <a:fld id="{17BACF22-AF52-4DF7-B9ED-78BD8B66998B}" type="slidenum">
              <a:rPr lang="en-US" smtClean="0">
                <a:solidFill>
                  <a:srgbClr val="008080"/>
                </a:solidFill>
              </a:rPr>
              <a:t>1</a:t>
            </a:fld>
            <a:endParaRPr lang="en-US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793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02A2C-B0BA-4D95-AFDE-48016D57D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121" y="217357"/>
            <a:ext cx="4389240" cy="164592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What will be </a:t>
            </a:r>
            <a:br>
              <a:rPr lang="en-US" sz="4000" b="1" dirty="0">
                <a:latin typeface="+mn-lt"/>
              </a:rPr>
            </a:br>
            <a:r>
              <a:rPr lang="en-US" sz="4000" b="1" dirty="0">
                <a:latin typeface="+mn-lt"/>
              </a:rPr>
              <a:t>in the plans?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C1D0C9-270B-498B-9724-3E893D37FD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6121" y="2175860"/>
            <a:ext cx="4389238" cy="414852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Community profile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Opportunities map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Relationship to Comprehensive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Vision and strategies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EB398DB-441D-407B-AF00-10B70895BCA6}"/>
              </a:ext>
            </a:extLst>
          </p:cNvPr>
          <p:cNvGrpSpPr/>
          <p:nvPr/>
        </p:nvGrpSpPr>
        <p:grpSpPr>
          <a:xfrm>
            <a:off x="0" y="6380338"/>
            <a:ext cx="9144000" cy="477662"/>
            <a:chOff x="0" y="6401324"/>
            <a:chExt cx="9144000" cy="47766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DEC7290-D393-4714-9D91-1A8DEF7628CC}"/>
                </a:ext>
              </a:extLst>
            </p:cNvPr>
            <p:cNvSpPr/>
            <p:nvPr userDrawn="1"/>
          </p:nvSpPr>
          <p:spPr>
            <a:xfrm>
              <a:off x="0" y="6513226"/>
              <a:ext cx="9144000" cy="365760"/>
            </a:xfrm>
            <a:prstGeom prst="rect">
              <a:avLst/>
            </a:prstGeom>
            <a:solidFill>
              <a:srgbClr val="008080"/>
            </a:solidFill>
            <a:ln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840AEAC-CD34-4030-B29F-519688AF15C6}"/>
                </a:ext>
              </a:extLst>
            </p:cNvPr>
            <p:cNvSpPr/>
            <p:nvPr userDrawn="1"/>
          </p:nvSpPr>
          <p:spPr>
            <a:xfrm>
              <a:off x="0" y="6401324"/>
              <a:ext cx="9144000" cy="11190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C5CBDB5-A2A9-4FAF-95A8-C3074FE9B2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721" y="1359017"/>
            <a:ext cx="4386247" cy="293472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BA5CE2C-65A1-4F65-A2A7-5F08023D01B1}"/>
              </a:ext>
            </a:extLst>
          </p:cNvPr>
          <p:cNvSpPr/>
          <p:nvPr/>
        </p:nvSpPr>
        <p:spPr>
          <a:xfrm>
            <a:off x="4328719" y="0"/>
            <a:ext cx="4815281" cy="6400800"/>
          </a:xfrm>
          <a:prstGeom prst="rect">
            <a:avLst/>
          </a:prstGeom>
          <a:solidFill>
            <a:srgbClr val="00808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8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E6244B-4ECB-42F6-A3BE-FE790490F9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BACF22-AF52-4DF7-B9ED-78BD8B66998B}" type="slidenum">
              <a:rPr lang="en-US" b="1" smtClean="0">
                <a:solidFill>
                  <a:schemeClr val="bg1"/>
                </a:solidFill>
              </a:rPr>
              <a:t>10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857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DE350-1BD3-47E4-83EE-AE5FCCB6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761" y="-118202"/>
            <a:ext cx="4389239" cy="164592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Community Profile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FB5920-BB97-4C97-A791-EE9EBE0A86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99" t="40302" r="7175" b="26487"/>
          <a:stretch/>
        </p:blipFill>
        <p:spPr>
          <a:xfrm>
            <a:off x="6484458" y="1358758"/>
            <a:ext cx="2104470" cy="46558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C057748-E453-4E99-BBFB-F24250D2BB9B}"/>
              </a:ext>
            </a:extLst>
          </p:cNvPr>
          <p:cNvGrpSpPr/>
          <p:nvPr/>
        </p:nvGrpSpPr>
        <p:grpSpPr>
          <a:xfrm>
            <a:off x="0" y="6380338"/>
            <a:ext cx="9144000" cy="477662"/>
            <a:chOff x="0" y="6401324"/>
            <a:chExt cx="9144000" cy="47766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6BC437-EB9F-480D-AF08-8C82647404BF}"/>
                </a:ext>
              </a:extLst>
            </p:cNvPr>
            <p:cNvSpPr/>
            <p:nvPr userDrawn="1"/>
          </p:nvSpPr>
          <p:spPr>
            <a:xfrm>
              <a:off x="0" y="6513226"/>
              <a:ext cx="9144000" cy="365760"/>
            </a:xfrm>
            <a:prstGeom prst="rect">
              <a:avLst/>
            </a:prstGeom>
            <a:solidFill>
              <a:srgbClr val="008080"/>
            </a:solidFill>
            <a:ln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02D7381-FB16-4E43-A8B8-123513CB1C5B}"/>
                </a:ext>
              </a:extLst>
            </p:cNvPr>
            <p:cNvSpPr/>
            <p:nvPr userDrawn="1"/>
          </p:nvSpPr>
          <p:spPr>
            <a:xfrm>
              <a:off x="0" y="6401324"/>
              <a:ext cx="9144000" cy="11190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53BBB0-D6AF-488B-A9D8-A8BAC11A7D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BACF22-AF52-4DF7-B9ED-78BD8B66998B}" type="slidenum">
              <a:rPr lang="en-US" b="1" smtClean="0">
                <a:solidFill>
                  <a:schemeClr val="bg1"/>
                </a:solidFill>
              </a:rPr>
              <a:t>11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51BE0C5-D608-4A33-B0FD-40FE859A9F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4" b="57265"/>
          <a:stretch/>
        </p:blipFill>
        <p:spPr>
          <a:xfrm>
            <a:off x="1052727" y="1893478"/>
            <a:ext cx="5358384" cy="23519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3D125CE-2251-49A2-91E8-84C68DE967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55" b="32943"/>
          <a:stretch/>
        </p:blipFill>
        <p:spPr>
          <a:xfrm>
            <a:off x="1053570" y="4212194"/>
            <a:ext cx="5358384" cy="12009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992245-6F51-4C87-8A4F-8E5F89009CB4}"/>
              </a:ext>
            </a:extLst>
          </p:cNvPr>
          <p:cNvSpPr txBox="1"/>
          <p:nvPr/>
        </p:nvSpPr>
        <p:spPr>
          <a:xfrm rot="19679499">
            <a:off x="2867927" y="2362650"/>
            <a:ext cx="42013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sample</a:t>
            </a:r>
          </a:p>
        </p:txBody>
      </p:sp>
    </p:spTree>
    <p:extLst>
      <p:ext uri="{BB962C8B-B14F-4D97-AF65-F5344CB8AC3E}">
        <p14:creationId xmlns:p14="http://schemas.microsoft.com/office/powerpoint/2010/main" val="2559572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736110C-3DED-4937-A1A0-389A91CE9E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1" t="33279" b="18600"/>
          <a:stretch/>
        </p:blipFill>
        <p:spPr>
          <a:xfrm>
            <a:off x="3142870" y="1442263"/>
            <a:ext cx="5788404" cy="38757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9775F96-76E4-4463-9E35-05F32DEE80C6}"/>
              </a:ext>
            </a:extLst>
          </p:cNvPr>
          <p:cNvGrpSpPr/>
          <p:nvPr/>
        </p:nvGrpSpPr>
        <p:grpSpPr>
          <a:xfrm>
            <a:off x="0" y="6380338"/>
            <a:ext cx="9144000" cy="477662"/>
            <a:chOff x="0" y="6401324"/>
            <a:chExt cx="9144000" cy="47766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E608E06-1415-4958-97D3-B1B5A7341786}"/>
                </a:ext>
              </a:extLst>
            </p:cNvPr>
            <p:cNvSpPr/>
            <p:nvPr userDrawn="1"/>
          </p:nvSpPr>
          <p:spPr>
            <a:xfrm>
              <a:off x="0" y="6513226"/>
              <a:ext cx="9144000" cy="365760"/>
            </a:xfrm>
            <a:prstGeom prst="rect">
              <a:avLst/>
            </a:prstGeom>
            <a:solidFill>
              <a:srgbClr val="008080"/>
            </a:solidFill>
            <a:ln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38FE249-886D-4DE4-8D19-936E8581F61F}"/>
                </a:ext>
              </a:extLst>
            </p:cNvPr>
            <p:cNvSpPr/>
            <p:nvPr userDrawn="1"/>
          </p:nvSpPr>
          <p:spPr>
            <a:xfrm>
              <a:off x="0" y="6401324"/>
              <a:ext cx="9144000" cy="11190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CAB5296-EAA5-4F7C-B93D-CF654FFA9D57}"/>
              </a:ext>
            </a:extLst>
          </p:cNvPr>
          <p:cNvSpPr txBox="1"/>
          <p:nvPr/>
        </p:nvSpPr>
        <p:spPr>
          <a:xfrm>
            <a:off x="5607008" y="1076503"/>
            <a:ext cx="34362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sample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BF62F6-3232-4C11-946D-978B4A7D27B9}"/>
              </a:ext>
            </a:extLst>
          </p:cNvPr>
          <p:cNvSpPr txBox="1"/>
          <p:nvPr/>
        </p:nvSpPr>
        <p:spPr>
          <a:xfrm>
            <a:off x="2842622" y="474868"/>
            <a:ext cx="1367405" cy="938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-Assets</a:t>
            </a:r>
          </a:p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-Strengths</a:t>
            </a:r>
          </a:p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-Opportunities</a:t>
            </a:r>
          </a:p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-Distinctive features</a:t>
            </a:r>
          </a:p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-Issues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F563C5-0941-47AA-92AD-10F5D4CB1256}"/>
              </a:ext>
            </a:extLst>
          </p:cNvPr>
          <p:cNvSpPr txBox="1"/>
          <p:nvPr/>
        </p:nvSpPr>
        <p:spPr>
          <a:xfrm>
            <a:off x="4395399" y="467363"/>
            <a:ext cx="1367405" cy="938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-Assets</a:t>
            </a:r>
          </a:p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-Strengths</a:t>
            </a:r>
          </a:p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-Opportunities</a:t>
            </a:r>
          </a:p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-Distinctive features</a:t>
            </a:r>
          </a:p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-Issues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50D9D0-8A05-40A4-9454-9925C68595C1}"/>
              </a:ext>
            </a:extLst>
          </p:cNvPr>
          <p:cNvSpPr txBox="1"/>
          <p:nvPr/>
        </p:nvSpPr>
        <p:spPr>
          <a:xfrm>
            <a:off x="5986739" y="474868"/>
            <a:ext cx="1367405" cy="938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-Assets</a:t>
            </a:r>
          </a:p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-Strengths</a:t>
            </a:r>
          </a:p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-Opportunities</a:t>
            </a:r>
          </a:p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-Distinctive features</a:t>
            </a:r>
          </a:p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-Issues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A66088-F346-44B1-B88B-2FB3EC573AFE}"/>
              </a:ext>
            </a:extLst>
          </p:cNvPr>
          <p:cNvSpPr txBox="1"/>
          <p:nvPr/>
        </p:nvSpPr>
        <p:spPr>
          <a:xfrm>
            <a:off x="7563869" y="467362"/>
            <a:ext cx="1367405" cy="938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-Assets</a:t>
            </a:r>
          </a:p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-Strengths</a:t>
            </a:r>
          </a:p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-Opportunities</a:t>
            </a:r>
          </a:p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-Distinctive features</a:t>
            </a:r>
          </a:p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-Issues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84C77D-356A-4363-8581-04B6A5DAEF5B}"/>
              </a:ext>
            </a:extLst>
          </p:cNvPr>
          <p:cNvSpPr txBox="1"/>
          <p:nvPr/>
        </p:nvSpPr>
        <p:spPr>
          <a:xfrm>
            <a:off x="4066563" y="5321888"/>
            <a:ext cx="1367405" cy="938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-Assets</a:t>
            </a:r>
          </a:p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-Strengths</a:t>
            </a:r>
          </a:p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-Opportunities</a:t>
            </a:r>
          </a:p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-Distinctive features</a:t>
            </a:r>
          </a:p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-Issues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B7C48A-EFE4-4A48-9CA4-264365F1424C}"/>
              </a:ext>
            </a:extLst>
          </p:cNvPr>
          <p:cNvSpPr txBox="1"/>
          <p:nvPr/>
        </p:nvSpPr>
        <p:spPr>
          <a:xfrm>
            <a:off x="5632158" y="5321888"/>
            <a:ext cx="1367405" cy="938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-Assets</a:t>
            </a:r>
          </a:p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-Strengths</a:t>
            </a:r>
          </a:p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-Opportunities</a:t>
            </a:r>
          </a:p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-Distinctive features</a:t>
            </a:r>
          </a:p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-Issues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8F45B6-BA31-43E6-A7A9-59806C32B69A}"/>
              </a:ext>
            </a:extLst>
          </p:cNvPr>
          <p:cNvSpPr txBox="1"/>
          <p:nvPr/>
        </p:nvSpPr>
        <p:spPr>
          <a:xfrm>
            <a:off x="7197754" y="5321888"/>
            <a:ext cx="1367405" cy="938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-Assets</a:t>
            </a:r>
          </a:p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-Strengths</a:t>
            </a:r>
          </a:p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-Opportunities</a:t>
            </a:r>
          </a:p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-Distinctive features</a:t>
            </a:r>
          </a:p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-Issues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86AEAE-E22E-4FF0-A4D9-F1E3BE7C6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777" y="2017212"/>
            <a:ext cx="3238150" cy="1408825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Opportunities Map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E4FB73-F206-4D88-A36B-7BDB7A3166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BACF22-AF52-4DF7-B9ED-78BD8B66998B}" type="slidenum">
              <a:rPr lang="en-US" b="1" smtClean="0">
                <a:solidFill>
                  <a:schemeClr val="bg1"/>
                </a:solidFill>
              </a:rPr>
              <a:t>12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553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A033E-08D4-4780-9AEE-6F8B7B0B3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760" y="1948377"/>
            <a:ext cx="4389239" cy="1645920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+mn-lt"/>
              </a:rPr>
              <a:t>Relationship to Comprehensive Plan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4048C32-E5EC-4DEB-B0C1-D2D70A1B4352}"/>
              </a:ext>
            </a:extLst>
          </p:cNvPr>
          <p:cNvGrpSpPr/>
          <p:nvPr/>
        </p:nvGrpSpPr>
        <p:grpSpPr>
          <a:xfrm>
            <a:off x="0" y="6380338"/>
            <a:ext cx="9144000" cy="477662"/>
            <a:chOff x="0" y="6401324"/>
            <a:chExt cx="9144000" cy="47766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0A23147-5416-4907-87B3-157493E879C8}"/>
                </a:ext>
              </a:extLst>
            </p:cNvPr>
            <p:cNvSpPr/>
            <p:nvPr userDrawn="1"/>
          </p:nvSpPr>
          <p:spPr>
            <a:xfrm>
              <a:off x="0" y="6513226"/>
              <a:ext cx="9144000" cy="365760"/>
            </a:xfrm>
            <a:prstGeom prst="rect">
              <a:avLst/>
            </a:prstGeom>
            <a:solidFill>
              <a:srgbClr val="008080"/>
            </a:solidFill>
            <a:ln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4DADE7D-B675-41B9-8A64-A2146C5273F9}"/>
                </a:ext>
              </a:extLst>
            </p:cNvPr>
            <p:cNvSpPr/>
            <p:nvPr userDrawn="1"/>
          </p:nvSpPr>
          <p:spPr>
            <a:xfrm>
              <a:off x="0" y="6401324"/>
              <a:ext cx="9144000" cy="11190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F1E1D8F-8264-48E2-827D-2069AC4A1B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951669"/>
              </p:ext>
            </p:extLst>
          </p:nvPr>
        </p:nvGraphicFramePr>
        <p:xfrm>
          <a:off x="3720307" y="1369460"/>
          <a:ext cx="5193791" cy="44569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96481">
                  <a:extLst>
                    <a:ext uri="{9D8B030D-6E8A-4147-A177-3AD203B41FA5}">
                      <a16:colId xmlns:a16="http://schemas.microsoft.com/office/drawing/2014/main" val="4009794578"/>
                    </a:ext>
                  </a:extLst>
                </a:gridCol>
                <a:gridCol w="1748655">
                  <a:extLst>
                    <a:ext uri="{9D8B030D-6E8A-4147-A177-3AD203B41FA5}">
                      <a16:colId xmlns:a16="http://schemas.microsoft.com/office/drawing/2014/main" val="2458540812"/>
                    </a:ext>
                  </a:extLst>
                </a:gridCol>
                <a:gridCol w="1748655">
                  <a:extLst>
                    <a:ext uri="{9D8B030D-6E8A-4147-A177-3AD203B41FA5}">
                      <a16:colId xmlns:a16="http://schemas.microsoft.com/office/drawing/2014/main" val="1617321816"/>
                    </a:ext>
                  </a:extLst>
                </a:gridCol>
              </a:tblGrid>
              <a:tr h="41251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Comprehensive Plan guidance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How does this relate 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to the neighborhood?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Neighborhood area 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strategies and actions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884692"/>
                  </a:ext>
                </a:extLst>
              </a:tr>
              <a:tr h="210924"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Land Use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1082303"/>
                  </a:ext>
                </a:extLst>
              </a:tr>
              <a:tr h="179192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505"/>
                        </a:spcAft>
                      </a:pPr>
                      <a:r>
                        <a:rPr lang="en-US" sz="10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Residential policies seek to maintain stability and vitality of neighborhoods; promote small-scale activity areas that provide informal meeting places; support neighborhood efforts to maintain and enhance character; help communities maintain local distinctive character while recognizing evolution over time.</a:t>
                      </a:r>
                      <a:endParaRPr lang="en-US" sz="1200" b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Wingdings 3" panose="05040102010807070707" pitchFamily="18" charset="2"/>
                        <a:ea typeface="Calibri" panose="020F0502020204030204" pitchFamily="34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Interest in preserving neighborhood character</a:t>
                      </a:r>
                      <a:endParaRPr lang="en-US" sz="1100" b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Interest in considering how to create more informal meeting places</a:t>
                      </a:r>
                      <a:endParaRPr lang="en-US" sz="1100" b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100" b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Develop neighborhood-based tool bank, skills bank to support home maintenance</a:t>
                      </a:r>
                      <a:endParaRPr lang="en-US" sz="1100" b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Identify possible informal gathering places and options for future implementation</a:t>
                      </a:r>
                      <a:endParaRPr lang="en-US" sz="1100" b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10327"/>
                  </a:ext>
                </a:extLst>
              </a:tr>
              <a:tr h="210924"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Environment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7994374"/>
                  </a:ext>
                </a:extLst>
              </a:tr>
              <a:tr h="173289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Policies that protect and enhance natural resources; reducing air and noise pollution; set tree canopy goal; address minimizing impacts on the environment through green building and curtailing waste. </a:t>
                      </a:r>
                      <a:endParaRPr lang="en-US" sz="1200" b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Wingdings 3" panose="05040102010807070707" pitchFamily="18" charset="2"/>
                        <a:ea typeface="Calibri" panose="020F0502020204030204" pitchFamily="34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Interest in preserving existing trees and increasing tree canopy</a:t>
                      </a:r>
                      <a:endParaRPr lang="en-US" sz="11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Interest in neighborhood stewardship of natural areas</a:t>
                      </a:r>
                      <a:endParaRPr lang="en-US" sz="11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Interest in expanded participation in recycling and composting</a:t>
                      </a:r>
                      <a:endParaRPr lang="en-US" sz="11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Create a neighborhood based program to support future tree inventory, management and planting</a:t>
                      </a:r>
                      <a:endParaRPr lang="en-US" sz="11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Develop a local program for waste reduction</a:t>
                      </a:r>
                      <a:endParaRPr lang="en-US" sz="11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Promote native vegetation planting through education and events</a:t>
                      </a:r>
                      <a:endParaRPr lang="en-US" sz="11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3724594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EEDE5EBD-ABBA-45AD-B47C-22B1044F2E0A}"/>
              </a:ext>
            </a:extLst>
          </p:cNvPr>
          <p:cNvSpPr txBox="1"/>
          <p:nvPr/>
        </p:nvSpPr>
        <p:spPr>
          <a:xfrm rot="19679499">
            <a:off x="4613258" y="2498922"/>
            <a:ext cx="36880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sample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12C662-0B94-4A30-865F-765508640C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BACF22-AF52-4DF7-B9ED-78BD8B66998B}" type="slidenum">
              <a:rPr lang="en-US" b="1" smtClean="0">
                <a:solidFill>
                  <a:schemeClr val="bg1"/>
                </a:solidFill>
              </a:rPr>
              <a:t>13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022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A0C4E39-9886-414F-8D92-29C9C72CCC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31" t="15687" r="39541" b="18207"/>
          <a:stretch/>
        </p:blipFill>
        <p:spPr>
          <a:xfrm>
            <a:off x="5458838" y="1821767"/>
            <a:ext cx="3254928" cy="36646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78F47B-FD34-44D2-A1F6-18870A1E90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76" t="17634" r="35505" b="19460"/>
          <a:stretch/>
        </p:blipFill>
        <p:spPr>
          <a:xfrm>
            <a:off x="779346" y="1821767"/>
            <a:ext cx="4363105" cy="35804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881F41-D9D0-41F3-9DA2-B6725B5D1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760" y="485634"/>
            <a:ext cx="5136000" cy="1166735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Vision and Strategies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BCA92C-982B-4871-9FC9-0345225D8714}"/>
              </a:ext>
            </a:extLst>
          </p:cNvPr>
          <p:cNvGrpSpPr/>
          <p:nvPr/>
        </p:nvGrpSpPr>
        <p:grpSpPr>
          <a:xfrm>
            <a:off x="0" y="6380338"/>
            <a:ext cx="9144000" cy="477662"/>
            <a:chOff x="0" y="6401324"/>
            <a:chExt cx="9144000" cy="47766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6AADAE6-A548-43B2-AC7B-9DFD5ED5AC28}"/>
                </a:ext>
              </a:extLst>
            </p:cNvPr>
            <p:cNvSpPr/>
            <p:nvPr userDrawn="1"/>
          </p:nvSpPr>
          <p:spPr>
            <a:xfrm>
              <a:off x="0" y="6513226"/>
              <a:ext cx="9144000" cy="365760"/>
            </a:xfrm>
            <a:prstGeom prst="rect">
              <a:avLst/>
            </a:prstGeom>
            <a:solidFill>
              <a:srgbClr val="008080"/>
            </a:solidFill>
            <a:ln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452E525-B51B-41C9-AA65-6EC04DAEA47A}"/>
                </a:ext>
              </a:extLst>
            </p:cNvPr>
            <p:cNvSpPr/>
            <p:nvPr userDrawn="1"/>
          </p:nvSpPr>
          <p:spPr>
            <a:xfrm>
              <a:off x="0" y="6401324"/>
              <a:ext cx="9144000" cy="11190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D84D132-E14A-4E12-A278-F7C53B8DEBFC}"/>
              </a:ext>
            </a:extLst>
          </p:cNvPr>
          <p:cNvSpPr txBox="1"/>
          <p:nvPr/>
        </p:nvSpPr>
        <p:spPr>
          <a:xfrm rot="19679499">
            <a:off x="2595425" y="2967940"/>
            <a:ext cx="41419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sample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B45E75-4A6F-4D7D-A54B-86286F1EDA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BACF22-AF52-4DF7-B9ED-78BD8B66998B}" type="slidenum">
              <a:rPr lang="en-US" b="1" smtClean="0">
                <a:solidFill>
                  <a:schemeClr val="bg1"/>
                </a:solidFill>
              </a:rPr>
              <a:t>14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3228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9775F96-76E4-4463-9E35-05F32DEE80C6}"/>
              </a:ext>
            </a:extLst>
          </p:cNvPr>
          <p:cNvGrpSpPr/>
          <p:nvPr/>
        </p:nvGrpSpPr>
        <p:grpSpPr>
          <a:xfrm>
            <a:off x="0" y="6380338"/>
            <a:ext cx="9144000" cy="477662"/>
            <a:chOff x="0" y="6401324"/>
            <a:chExt cx="9144000" cy="47766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E608E06-1415-4958-97D3-B1B5A7341786}"/>
                </a:ext>
              </a:extLst>
            </p:cNvPr>
            <p:cNvSpPr/>
            <p:nvPr userDrawn="1"/>
          </p:nvSpPr>
          <p:spPr>
            <a:xfrm>
              <a:off x="0" y="6513226"/>
              <a:ext cx="9144000" cy="365760"/>
            </a:xfrm>
            <a:prstGeom prst="rect">
              <a:avLst/>
            </a:prstGeom>
            <a:solidFill>
              <a:srgbClr val="008080"/>
            </a:solidFill>
            <a:ln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38FE249-886D-4DE4-8D19-936E8581F61F}"/>
                </a:ext>
              </a:extLst>
            </p:cNvPr>
            <p:cNvSpPr/>
            <p:nvPr userDrawn="1"/>
          </p:nvSpPr>
          <p:spPr>
            <a:xfrm>
              <a:off x="0" y="6401324"/>
              <a:ext cx="9144000" cy="11190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06BBB13-BE2D-4BBC-A56C-D94FE1F6A10C}"/>
              </a:ext>
            </a:extLst>
          </p:cNvPr>
          <p:cNvGraphicFramePr>
            <a:graphicFrameLocks noGrp="1"/>
          </p:cNvGraphicFramePr>
          <p:nvPr/>
        </p:nvGraphicFramePr>
        <p:xfrm>
          <a:off x="557867" y="1172979"/>
          <a:ext cx="8124739" cy="37289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95351">
                  <a:extLst>
                    <a:ext uri="{9D8B030D-6E8A-4147-A177-3AD203B41FA5}">
                      <a16:colId xmlns:a16="http://schemas.microsoft.com/office/drawing/2014/main" val="1876673969"/>
                    </a:ext>
                  </a:extLst>
                </a:gridCol>
                <a:gridCol w="4429388">
                  <a:extLst>
                    <a:ext uri="{9D8B030D-6E8A-4147-A177-3AD203B41FA5}">
                      <a16:colId xmlns:a16="http://schemas.microsoft.com/office/drawing/2014/main" val="120720655"/>
                    </a:ext>
                  </a:extLst>
                </a:gridCol>
              </a:tblGrid>
              <a:tr h="688686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spc="-100" baseline="0" dirty="0">
                          <a:effectLst/>
                        </a:rPr>
                        <a:t>A neighborhood area plan </a:t>
                      </a:r>
                      <a:r>
                        <a:rPr lang="en-US" sz="2800" spc="0" baseline="0" dirty="0">
                          <a:effectLst/>
                        </a:rPr>
                        <a:t>does:</a:t>
                      </a:r>
                      <a:endParaRPr lang="en-US" sz="2800" spc="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spc="-100" baseline="0" dirty="0">
                          <a:effectLst/>
                        </a:rPr>
                        <a:t>A neighborhood area plan 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spc="0" baseline="0" dirty="0">
                          <a:effectLst/>
                        </a:rPr>
                        <a:t>does not:</a:t>
                      </a:r>
                      <a:endParaRPr lang="en-US" sz="2800" spc="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825611"/>
                  </a:ext>
                </a:extLst>
              </a:tr>
              <a:tr h="778156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Focus on neighborhood priorities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b="1" dirty="0">
                          <a:effectLst/>
                        </a:rPr>
                        <a:t>Conflict with citywide policy guidance or regulatory direction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4A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4718048"/>
                  </a:ext>
                </a:extLst>
              </a:tr>
              <a:tr h="2097326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Maintain consistency with the City’s values and vision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ourier New" panose="02070309020205020404" pitchFamily="49" charset="0"/>
                        <a:buChar char="-"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City Council vision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ourier New" panose="02070309020205020404" pitchFamily="49" charset="0"/>
                        <a:buChar char="-"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Comprehensive Plan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ourier New" panose="02070309020205020404" pitchFamily="49" charset="0"/>
                        <a:buChar char="-"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Land Use Code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b="1" dirty="0">
                          <a:effectLst/>
                        </a:rPr>
                        <a:t>Result in actions that impact the entire city or region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4A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1311707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DB7101-1BE7-4DF9-942B-A8DCCA061D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BACF22-AF52-4DF7-B9ED-78BD8B66998B}" type="slidenum">
              <a:rPr lang="en-US" b="1" smtClean="0">
                <a:solidFill>
                  <a:schemeClr val="bg1"/>
                </a:solidFill>
              </a:rPr>
              <a:t>15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43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DDEBC-54F6-439A-B41D-B21609891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150" y="52465"/>
            <a:ext cx="4389239" cy="164592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Outcomes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DB6339D-2450-4D8D-A45E-67A04219E3F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2" r="20224"/>
          <a:stretch/>
        </p:blipFill>
        <p:spPr>
          <a:xfrm>
            <a:off x="4530056" y="-5755"/>
            <a:ext cx="4626540" cy="642179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8E1FC3-8771-40BB-B1BD-4E0BCC0A8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2151" y="1809168"/>
            <a:ext cx="4389238" cy="4148527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Priorities and initiatives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Neighborhood-based actions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Inform future Comprehensive Plan updates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Sense of ownership</a:t>
            </a:r>
            <a:endParaRPr lang="en-US" sz="32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FF1DE0C-2675-43B4-8DC0-724A9D4C2ABB}"/>
              </a:ext>
            </a:extLst>
          </p:cNvPr>
          <p:cNvGrpSpPr/>
          <p:nvPr/>
        </p:nvGrpSpPr>
        <p:grpSpPr>
          <a:xfrm>
            <a:off x="0" y="6380338"/>
            <a:ext cx="9144000" cy="477662"/>
            <a:chOff x="0" y="6401324"/>
            <a:chExt cx="9144000" cy="47766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D445904-60E3-4FAC-8D34-AD01116A9254}"/>
                </a:ext>
              </a:extLst>
            </p:cNvPr>
            <p:cNvSpPr/>
            <p:nvPr userDrawn="1"/>
          </p:nvSpPr>
          <p:spPr>
            <a:xfrm>
              <a:off x="0" y="6513226"/>
              <a:ext cx="9144000" cy="365760"/>
            </a:xfrm>
            <a:prstGeom prst="rect">
              <a:avLst/>
            </a:prstGeom>
            <a:solidFill>
              <a:srgbClr val="008080"/>
            </a:solidFill>
            <a:ln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517693F-6BBA-4949-9130-798185133A05}"/>
                </a:ext>
              </a:extLst>
            </p:cNvPr>
            <p:cNvSpPr/>
            <p:nvPr userDrawn="1"/>
          </p:nvSpPr>
          <p:spPr>
            <a:xfrm>
              <a:off x="0" y="6401324"/>
              <a:ext cx="9144000" cy="11190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1A7413-F860-4304-AB41-4099F92FC1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BACF22-AF52-4DF7-B9ED-78BD8B66998B}" type="slidenum">
              <a:rPr lang="en-US" b="1" smtClean="0">
                <a:solidFill>
                  <a:schemeClr val="bg1"/>
                </a:solidFill>
              </a:rPr>
              <a:t>16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19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Deborah\Dropbox\3MW Proposals 2013\BD resources\photos of public events\_DSC0580.jpg">
            <a:extLst>
              <a:ext uri="{FF2B5EF4-FFF2-40B4-BE49-F238E27FC236}">
                <a16:creationId xmlns:a16="http://schemas.microsoft.com/office/drawing/2014/main" id="{07D8D09A-4426-4AF7-9119-8A5405209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0C4F2ED-21C8-459B-B954-07C296C99AE0}"/>
              </a:ext>
            </a:extLst>
          </p:cNvPr>
          <p:cNvSpPr/>
          <p:nvPr/>
        </p:nvSpPr>
        <p:spPr>
          <a:xfrm>
            <a:off x="1459684" y="1"/>
            <a:ext cx="6216243" cy="6400800"/>
          </a:xfrm>
          <a:prstGeom prst="rect">
            <a:avLst/>
          </a:prstGeom>
          <a:solidFill>
            <a:srgbClr val="00808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8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B77271-33B6-472C-BF70-44ED007115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000" y="1790700"/>
            <a:ext cx="6035040" cy="219456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Neighborhood plans: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chemeClr val="bg1"/>
                </a:solidFill>
              </a:rPr>
              <a:t>will be completed in a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chemeClr val="bg1"/>
                </a:solidFill>
              </a:rPr>
              <a:t>one-year time frame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FCEF794-6616-4DFC-8909-35467CE74E2F}"/>
              </a:ext>
            </a:extLst>
          </p:cNvPr>
          <p:cNvGrpSpPr/>
          <p:nvPr/>
        </p:nvGrpSpPr>
        <p:grpSpPr>
          <a:xfrm>
            <a:off x="0" y="6380338"/>
            <a:ext cx="9144000" cy="477662"/>
            <a:chOff x="0" y="6401324"/>
            <a:chExt cx="9144000" cy="47766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A1A3A23-4FFD-4987-A078-72D7542F454C}"/>
                </a:ext>
              </a:extLst>
            </p:cNvPr>
            <p:cNvSpPr/>
            <p:nvPr userDrawn="1"/>
          </p:nvSpPr>
          <p:spPr>
            <a:xfrm>
              <a:off x="0" y="6513226"/>
              <a:ext cx="9144000" cy="365760"/>
            </a:xfrm>
            <a:prstGeom prst="rect">
              <a:avLst/>
            </a:prstGeom>
            <a:solidFill>
              <a:srgbClr val="008080"/>
            </a:solidFill>
            <a:ln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605E793-B5A8-4EFC-8B6C-6BDF1588C3DB}"/>
                </a:ext>
              </a:extLst>
            </p:cNvPr>
            <p:cNvSpPr/>
            <p:nvPr userDrawn="1"/>
          </p:nvSpPr>
          <p:spPr>
            <a:xfrm>
              <a:off x="0" y="6401324"/>
              <a:ext cx="9144000" cy="11190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F1AEBC-654E-46E5-A8F0-58393A99C1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BACF22-AF52-4DF7-B9ED-78BD8B66998B}" type="slidenum">
              <a:rPr lang="en-US" b="1" smtClean="0">
                <a:solidFill>
                  <a:schemeClr val="bg1"/>
                </a:solidFill>
              </a:rPr>
              <a:t>17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0488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DDEBC-54F6-439A-B41D-B21609891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907" y="391207"/>
            <a:ext cx="4389239" cy="164592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Work Program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5EA3CC-4F70-4F24-BEE9-6161156B46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6" t="20111" r="8272" b="38778"/>
          <a:stretch/>
        </p:blipFill>
        <p:spPr>
          <a:xfrm>
            <a:off x="91645" y="2247131"/>
            <a:ext cx="8960708" cy="338312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6A5F987-431B-45A1-BEBB-3369686FC7B9}"/>
              </a:ext>
            </a:extLst>
          </p:cNvPr>
          <p:cNvGrpSpPr/>
          <p:nvPr/>
        </p:nvGrpSpPr>
        <p:grpSpPr>
          <a:xfrm>
            <a:off x="0" y="6380338"/>
            <a:ext cx="9144000" cy="477662"/>
            <a:chOff x="0" y="6401324"/>
            <a:chExt cx="9144000" cy="47766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AF6E9CA-711C-4E51-97F7-17002C29DE5D}"/>
                </a:ext>
              </a:extLst>
            </p:cNvPr>
            <p:cNvSpPr/>
            <p:nvPr userDrawn="1"/>
          </p:nvSpPr>
          <p:spPr>
            <a:xfrm>
              <a:off x="0" y="6513226"/>
              <a:ext cx="9144000" cy="365760"/>
            </a:xfrm>
            <a:prstGeom prst="rect">
              <a:avLst/>
            </a:prstGeom>
            <a:solidFill>
              <a:srgbClr val="008080"/>
            </a:solidFill>
            <a:ln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C855218-E5EB-45B1-9DA2-B87094EECAC3}"/>
                </a:ext>
              </a:extLst>
            </p:cNvPr>
            <p:cNvSpPr/>
            <p:nvPr userDrawn="1"/>
          </p:nvSpPr>
          <p:spPr>
            <a:xfrm>
              <a:off x="0" y="6401324"/>
              <a:ext cx="9144000" cy="11190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086A4CCC-8B37-4D53-82A6-77D8611A983F}"/>
              </a:ext>
            </a:extLst>
          </p:cNvPr>
          <p:cNvSpPr/>
          <p:nvPr/>
        </p:nvSpPr>
        <p:spPr>
          <a:xfrm>
            <a:off x="182760" y="3473042"/>
            <a:ext cx="2795332" cy="1149292"/>
          </a:xfrm>
          <a:prstGeom prst="rect">
            <a:avLst/>
          </a:prstGeom>
          <a:solidFill>
            <a:srgbClr val="008080">
              <a:alpha val="21000"/>
            </a:srgbClr>
          </a:solidFill>
          <a:ln w="57150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915BD3-27C0-4DFE-897D-627D6851E0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BACF22-AF52-4DF7-B9ED-78BD8B66998B}" type="slidenum">
              <a:rPr lang="en-US" b="1" smtClean="0">
                <a:solidFill>
                  <a:schemeClr val="bg1"/>
                </a:solidFill>
              </a:rPr>
              <a:t>18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2684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095D87-8341-4134-8310-64FE03F3D1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" t="1880" r="9172"/>
          <a:stretch/>
        </p:blipFill>
        <p:spPr>
          <a:xfrm>
            <a:off x="1" y="0"/>
            <a:ext cx="9144000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B6F2AF-B843-46C2-87B9-F875E0F2AF6A}"/>
              </a:ext>
            </a:extLst>
          </p:cNvPr>
          <p:cNvSpPr/>
          <p:nvPr/>
        </p:nvSpPr>
        <p:spPr>
          <a:xfrm>
            <a:off x="1342797" y="1"/>
            <a:ext cx="6216243" cy="6476238"/>
          </a:xfrm>
          <a:prstGeom prst="rect">
            <a:avLst/>
          </a:prstGeom>
          <a:solidFill>
            <a:srgbClr val="008080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8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358F95-90AB-468D-A5BE-2CB8FD050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>
                <a:solidFill>
                  <a:srgbClr val="008080"/>
                </a:solidFill>
                <a:latin typeface="Lucida Sans Typewriter" panose="020B0509030504030204" pitchFamily="49" charset="0"/>
              </a:rPr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B77271-33B6-472C-BF70-44ED007115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000" y="1790700"/>
            <a:ext cx="6035040" cy="2194560"/>
          </a:xfrm>
        </p:spPr>
        <p:txBody>
          <a:bodyPr>
            <a:normAutofit fontScale="92500" lnSpcReduction="10000"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Neighborhood plans:</a:t>
            </a:r>
          </a:p>
          <a:p>
            <a:r>
              <a:rPr lang="en-US" sz="4000" b="1" dirty="0">
                <a:solidFill>
                  <a:schemeClr val="bg1"/>
                </a:solidFill>
                <a:latin typeface="+mj-lt"/>
              </a:rPr>
              <a:t>depend on a collaborative relationship between the city and residents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CA38435-2D65-45DC-9B74-AE77F2EAB7AA}"/>
              </a:ext>
            </a:extLst>
          </p:cNvPr>
          <p:cNvGrpSpPr/>
          <p:nvPr/>
        </p:nvGrpSpPr>
        <p:grpSpPr>
          <a:xfrm>
            <a:off x="0" y="6380338"/>
            <a:ext cx="9144000" cy="477662"/>
            <a:chOff x="0" y="6401324"/>
            <a:chExt cx="9144000" cy="47766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E3A2A18-F7EE-47E4-9C63-374C5946C463}"/>
                </a:ext>
              </a:extLst>
            </p:cNvPr>
            <p:cNvSpPr/>
            <p:nvPr userDrawn="1"/>
          </p:nvSpPr>
          <p:spPr>
            <a:xfrm>
              <a:off x="0" y="6513226"/>
              <a:ext cx="9144000" cy="365760"/>
            </a:xfrm>
            <a:prstGeom prst="rect">
              <a:avLst/>
            </a:prstGeom>
            <a:solidFill>
              <a:srgbClr val="008080"/>
            </a:solidFill>
            <a:ln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3EFF73F-4215-4458-891E-10A9B593AE7D}"/>
                </a:ext>
              </a:extLst>
            </p:cNvPr>
            <p:cNvSpPr/>
            <p:nvPr userDrawn="1"/>
          </p:nvSpPr>
          <p:spPr>
            <a:xfrm>
              <a:off x="0" y="6401324"/>
              <a:ext cx="9144000" cy="11190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0AFC35-0EE6-45AC-BCA0-F6F40BFB85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BACF22-AF52-4DF7-B9ED-78BD8B66998B}" type="slidenum">
              <a:rPr lang="en-US" b="1" smtClean="0">
                <a:solidFill>
                  <a:schemeClr val="bg1"/>
                </a:solidFill>
              </a:rPr>
              <a:t>19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066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DF0ECD7-3604-46B5-9FBD-2EFB2C5A3D2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" r="6982"/>
          <a:stretch/>
        </p:blipFill>
        <p:spPr>
          <a:xfrm>
            <a:off x="0" y="-90345"/>
            <a:ext cx="9144000" cy="6526634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C6BBB0D-842A-4A71-B1B7-DDC8F03A10DD}"/>
              </a:ext>
            </a:extLst>
          </p:cNvPr>
          <p:cNvSpPr/>
          <p:nvPr/>
        </p:nvSpPr>
        <p:spPr>
          <a:xfrm>
            <a:off x="2" y="-90344"/>
            <a:ext cx="4194494" cy="6516312"/>
          </a:xfrm>
          <a:prstGeom prst="rect">
            <a:avLst/>
          </a:prstGeom>
          <a:solidFill>
            <a:srgbClr val="00808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808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E7826F-459C-4B5B-B4D3-8B33976D9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761" y="407717"/>
            <a:ext cx="4389239" cy="164592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+mn-lt"/>
              </a:rPr>
              <a:t>Initiating Neighborhood </a:t>
            </a:r>
            <a:br>
              <a:rPr lang="en-US" sz="4000" b="1" dirty="0">
                <a:solidFill>
                  <a:schemeClr val="bg1"/>
                </a:solidFill>
                <a:latin typeface="+mn-lt"/>
              </a:rPr>
            </a:br>
            <a:r>
              <a:rPr lang="en-US" sz="4000" b="1" dirty="0">
                <a:solidFill>
                  <a:schemeClr val="bg1"/>
                </a:solidFill>
                <a:latin typeface="+mn-lt"/>
              </a:rPr>
              <a:t>Area Planning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30B41A-1161-4282-972E-7505589582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5337" y="2119910"/>
            <a:ext cx="3961326" cy="414852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+mj-lt"/>
              </a:rPr>
              <a:t>Information only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+mj-lt"/>
              </a:rPr>
              <a:t>No action requested this evening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+mj-lt"/>
              </a:rPr>
              <a:t>Future presentation to seek direction from Council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F21CE77-BCDE-4354-8EB5-8EFB3E13EF02}"/>
              </a:ext>
            </a:extLst>
          </p:cNvPr>
          <p:cNvGrpSpPr/>
          <p:nvPr/>
        </p:nvGrpSpPr>
        <p:grpSpPr>
          <a:xfrm>
            <a:off x="0" y="6380338"/>
            <a:ext cx="9144000" cy="477662"/>
            <a:chOff x="0" y="6401324"/>
            <a:chExt cx="9144000" cy="47766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8F79B02-A514-402E-9A24-7B55453D7303}"/>
                </a:ext>
              </a:extLst>
            </p:cNvPr>
            <p:cNvSpPr/>
            <p:nvPr userDrawn="1"/>
          </p:nvSpPr>
          <p:spPr>
            <a:xfrm>
              <a:off x="0" y="6513226"/>
              <a:ext cx="9144000" cy="365760"/>
            </a:xfrm>
            <a:prstGeom prst="rect">
              <a:avLst/>
            </a:prstGeom>
            <a:solidFill>
              <a:srgbClr val="008080"/>
            </a:solidFill>
            <a:ln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67478B4-1D86-48FD-94FE-C8B6BDBF52D3}"/>
                </a:ext>
              </a:extLst>
            </p:cNvPr>
            <p:cNvSpPr/>
            <p:nvPr userDrawn="1"/>
          </p:nvSpPr>
          <p:spPr>
            <a:xfrm>
              <a:off x="0" y="6401324"/>
              <a:ext cx="9144000" cy="11190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05F49B-E937-4EF8-B365-82959E23C3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BACF22-AF52-4DF7-B9ED-78BD8B66998B}" type="slidenum">
              <a:rPr lang="en-US" b="1" smtClean="0">
                <a:solidFill>
                  <a:schemeClr val="bg1"/>
                </a:solidFill>
              </a:rPr>
              <a:t>2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4162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DDEBC-54F6-439A-B41D-B21609891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976" y="97705"/>
            <a:ext cx="4389239" cy="1180273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latin typeface="+mn-lt"/>
              </a:rPr>
              <a:t>Neighborhood Engagement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8E1FC3-8771-40BB-B1BD-4E0BCC0A8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381" y="1475882"/>
            <a:ext cx="4452358" cy="4148527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Grass roots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Neighborhood associations, community groups, faith networks, business, schools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In person, In neighborhood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Neighborhood workshops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dirty="0"/>
              <a:t>Trained citizen facilitators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Emphasis on participatory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Online engagement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surveys, forums, maps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507D738-1C2D-495C-B35C-7509D011FB20}"/>
              </a:ext>
            </a:extLst>
          </p:cNvPr>
          <p:cNvGrpSpPr/>
          <p:nvPr/>
        </p:nvGrpSpPr>
        <p:grpSpPr>
          <a:xfrm>
            <a:off x="-18785" y="6412449"/>
            <a:ext cx="9167142" cy="477662"/>
            <a:chOff x="0" y="6401324"/>
            <a:chExt cx="9144000" cy="47766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029C97D-DF01-48A5-B23F-8E2466937E5A}"/>
                </a:ext>
              </a:extLst>
            </p:cNvPr>
            <p:cNvSpPr/>
            <p:nvPr userDrawn="1"/>
          </p:nvSpPr>
          <p:spPr>
            <a:xfrm>
              <a:off x="0" y="6513226"/>
              <a:ext cx="9144000" cy="365760"/>
            </a:xfrm>
            <a:prstGeom prst="rect">
              <a:avLst/>
            </a:prstGeom>
            <a:solidFill>
              <a:srgbClr val="008080"/>
            </a:solidFill>
            <a:ln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9C815A-7AF1-4456-8003-DEF3E842A876}"/>
                </a:ext>
              </a:extLst>
            </p:cNvPr>
            <p:cNvSpPr/>
            <p:nvPr userDrawn="1"/>
          </p:nvSpPr>
          <p:spPr>
            <a:xfrm>
              <a:off x="0" y="6401324"/>
              <a:ext cx="9144000" cy="11190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2C95633-F310-499E-80ED-1CAC40435A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96" b="26035"/>
          <a:stretch/>
        </p:blipFill>
        <p:spPr>
          <a:xfrm>
            <a:off x="4554358" y="3185626"/>
            <a:ext cx="4570857" cy="30427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651D96-25FA-41CE-9C32-B780EF90D8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358" y="4756"/>
            <a:ext cx="4583380" cy="30689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4179AE7-E429-4B04-98A6-DE869DBF5D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" t="4863"/>
          <a:stretch/>
        </p:blipFill>
        <p:spPr>
          <a:xfrm>
            <a:off x="4554358" y="3042078"/>
            <a:ext cx="4593999" cy="332987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880717-BE15-42E4-968D-3BCCC81505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BACF22-AF52-4DF7-B9ED-78BD8B66998B}" type="slidenum">
              <a:rPr lang="en-US" b="1" smtClean="0">
                <a:solidFill>
                  <a:schemeClr val="bg1"/>
                </a:solidFill>
              </a:rPr>
              <a:t>20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06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774E8D-E7FD-48DA-BF62-13DA4AA4D6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7" t="1" b="1"/>
          <a:stretch/>
        </p:blipFill>
        <p:spPr>
          <a:xfrm>
            <a:off x="0" y="0"/>
            <a:ext cx="9144000" cy="646509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0D33FC0-1F87-49B6-9ED7-85412AFA1D79}"/>
              </a:ext>
            </a:extLst>
          </p:cNvPr>
          <p:cNvSpPr/>
          <p:nvPr/>
        </p:nvSpPr>
        <p:spPr>
          <a:xfrm>
            <a:off x="1459684" y="0"/>
            <a:ext cx="6216243" cy="6465095"/>
          </a:xfrm>
          <a:prstGeom prst="rect">
            <a:avLst/>
          </a:prstGeom>
          <a:solidFill>
            <a:srgbClr val="00808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8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B77271-33B6-472C-BF70-44ED007115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000" y="1790700"/>
            <a:ext cx="6035040" cy="219456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Neighborhood plans:</a:t>
            </a:r>
          </a:p>
          <a:p>
            <a:r>
              <a:rPr lang="en-US" sz="4000" b="1" dirty="0">
                <a:solidFill>
                  <a:schemeClr val="bg1"/>
                </a:solidFill>
                <a:latin typeface="+mj-lt"/>
              </a:rPr>
              <a:t>will be organic, fun and informative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D0E5030-D0BC-4B2F-944E-44356F9A5039}"/>
              </a:ext>
            </a:extLst>
          </p:cNvPr>
          <p:cNvGrpSpPr/>
          <p:nvPr/>
        </p:nvGrpSpPr>
        <p:grpSpPr>
          <a:xfrm>
            <a:off x="0" y="6380338"/>
            <a:ext cx="9144000" cy="477662"/>
            <a:chOff x="0" y="6401324"/>
            <a:chExt cx="9144000" cy="47766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2A0D68C-BCF2-4FD3-B1DB-DD289748C631}"/>
                </a:ext>
              </a:extLst>
            </p:cNvPr>
            <p:cNvSpPr/>
            <p:nvPr userDrawn="1"/>
          </p:nvSpPr>
          <p:spPr>
            <a:xfrm>
              <a:off x="0" y="6513226"/>
              <a:ext cx="9144000" cy="365760"/>
            </a:xfrm>
            <a:prstGeom prst="rect">
              <a:avLst/>
            </a:prstGeom>
            <a:solidFill>
              <a:srgbClr val="008080"/>
            </a:solidFill>
            <a:ln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A4B556B-501A-4FE2-B28C-82C4566DCAC5}"/>
                </a:ext>
              </a:extLst>
            </p:cNvPr>
            <p:cNvSpPr/>
            <p:nvPr userDrawn="1"/>
          </p:nvSpPr>
          <p:spPr>
            <a:xfrm>
              <a:off x="0" y="6401324"/>
              <a:ext cx="9144000" cy="11190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137B6A-2BAF-487F-9A1A-48E7D8C15E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BACF22-AF52-4DF7-B9ED-78BD8B66998B}" type="slidenum">
              <a:rPr lang="en-US" b="1" smtClean="0">
                <a:solidFill>
                  <a:schemeClr val="bg1"/>
                </a:solidFill>
              </a:rPr>
              <a:t>21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0200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14554-ACE5-4139-88E7-0C061B78F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40" y="52465"/>
            <a:ext cx="4389239" cy="1645920"/>
          </a:xfrm>
        </p:spPr>
        <p:txBody>
          <a:bodyPr>
            <a:normAutofit fontScale="90000"/>
          </a:bodyPr>
          <a:lstStyle/>
          <a:p>
            <a:r>
              <a:rPr lang="en-US" sz="4000" b="1">
                <a:latin typeface="+mn-lt"/>
              </a:rPr>
              <a:t>How will we  know </a:t>
            </a:r>
            <a:br>
              <a:rPr lang="en-US" sz="4000" b="1">
                <a:latin typeface="+mn-lt"/>
              </a:rPr>
            </a:br>
            <a:r>
              <a:rPr lang="en-US" sz="4000" b="1">
                <a:latin typeface="+mn-lt"/>
              </a:rPr>
              <a:t>if we are successful?</a:t>
            </a:r>
            <a:endParaRPr lang="en-US" sz="4000" b="1" dirty="0">
              <a:latin typeface="+mn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08B7DE-97BC-4843-BE5A-C215C7DEE9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3773" y="1735577"/>
            <a:ext cx="3858647" cy="4148527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Updated plans are relevant to neighborhoods and city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/>
              <a:t>Neighborhood Character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/>
              <a:t>Adaptability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/>
              <a:t>Social Connectivity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/>
              <a:t>Core 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High community ownership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7A6E52E-73B4-4CA1-9C13-BE8823DB8BB9}"/>
              </a:ext>
            </a:extLst>
          </p:cNvPr>
          <p:cNvGrpSpPr/>
          <p:nvPr/>
        </p:nvGrpSpPr>
        <p:grpSpPr>
          <a:xfrm>
            <a:off x="0" y="6380338"/>
            <a:ext cx="9144000" cy="477662"/>
            <a:chOff x="0" y="6401324"/>
            <a:chExt cx="9144000" cy="47766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A3AFFE1-8911-44D9-9D59-2A89DFF51DC9}"/>
                </a:ext>
              </a:extLst>
            </p:cNvPr>
            <p:cNvSpPr/>
            <p:nvPr userDrawn="1"/>
          </p:nvSpPr>
          <p:spPr>
            <a:xfrm>
              <a:off x="0" y="6513226"/>
              <a:ext cx="9144000" cy="365760"/>
            </a:xfrm>
            <a:prstGeom prst="rect">
              <a:avLst/>
            </a:prstGeom>
            <a:solidFill>
              <a:srgbClr val="008080"/>
            </a:solidFill>
            <a:ln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6DD91AF-D079-4C63-A5EF-2166A2B99233}"/>
                </a:ext>
              </a:extLst>
            </p:cNvPr>
            <p:cNvSpPr/>
            <p:nvPr userDrawn="1"/>
          </p:nvSpPr>
          <p:spPr>
            <a:xfrm>
              <a:off x="0" y="6401324"/>
              <a:ext cx="9144000" cy="11190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8D2F8D5-8915-472A-960D-61CF51EE28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0" r="22334"/>
          <a:stretch/>
        </p:blipFill>
        <p:spPr>
          <a:xfrm>
            <a:off x="4305300" y="0"/>
            <a:ext cx="4838700" cy="638033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1C5709-841E-47D6-8B23-A68207DD68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BACF22-AF52-4DF7-B9ED-78BD8B66998B}" type="slidenum">
              <a:rPr lang="en-US" b="1" smtClean="0">
                <a:solidFill>
                  <a:schemeClr val="bg1"/>
                </a:solidFill>
              </a:rPr>
              <a:t>22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0323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922F9F6-9283-46D4-9413-757027C154D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" r="3742"/>
          <a:stretch/>
        </p:blipFill>
        <p:spPr>
          <a:xfrm>
            <a:off x="1" y="52465"/>
            <a:ext cx="9144000" cy="6373502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E8E1919-8A98-4130-B00D-B4D30BEF82FF}"/>
              </a:ext>
            </a:extLst>
          </p:cNvPr>
          <p:cNvSpPr/>
          <p:nvPr/>
        </p:nvSpPr>
        <p:spPr>
          <a:xfrm>
            <a:off x="1" y="0"/>
            <a:ext cx="4571999" cy="6425967"/>
          </a:xfrm>
          <a:prstGeom prst="rect">
            <a:avLst/>
          </a:prstGeom>
          <a:solidFill>
            <a:srgbClr val="008080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808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FDDEBC-54F6-439A-B41D-B21609891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428" y="413192"/>
            <a:ext cx="4389239" cy="164592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+mn-lt"/>
              </a:rPr>
              <a:t>Next steps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8E1FC3-8771-40BB-B1BD-4E0BCC0A8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4097" y="1965098"/>
            <a:ext cx="4389238" cy="4148527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No action requested tonight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June 12 Neighborhood Leadership Gathering meeting – 6-8pm             @ 1E-108, City Hall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Report back to Council and ask for direction for next steps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2C8C2CF-18BA-43A3-BF33-AD6C0ABF270F}"/>
              </a:ext>
            </a:extLst>
          </p:cNvPr>
          <p:cNvGrpSpPr/>
          <p:nvPr/>
        </p:nvGrpSpPr>
        <p:grpSpPr>
          <a:xfrm>
            <a:off x="0" y="6380338"/>
            <a:ext cx="9144000" cy="477662"/>
            <a:chOff x="0" y="6401324"/>
            <a:chExt cx="9144000" cy="47766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D92A540-107D-4523-899F-865338A90C74}"/>
                </a:ext>
              </a:extLst>
            </p:cNvPr>
            <p:cNvSpPr/>
            <p:nvPr userDrawn="1"/>
          </p:nvSpPr>
          <p:spPr>
            <a:xfrm>
              <a:off x="0" y="6513226"/>
              <a:ext cx="9144000" cy="365760"/>
            </a:xfrm>
            <a:prstGeom prst="rect">
              <a:avLst/>
            </a:prstGeom>
            <a:solidFill>
              <a:srgbClr val="008080"/>
            </a:solidFill>
            <a:ln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FB11FB8-FC89-4D8B-A0F8-D506AD1B81E9}"/>
                </a:ext>
              </a:extLst>
            </p:cNvPr>
            <p:cNvSpPr/>
            <p:nvPr userDrawn="1"/>
          </p:nvSpPr>
          <p:spPr>
            <a:xfrm>
              <a:off x="0" y="6401324"/>
              <a:ext cx="9144000" cy="11190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33D1CD-9FDE-407A-A9B9-E08CF22DB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BACF22-AF52-4DF7-B9ED-78BD8B66998B}" type="slidenum">
              <a:rPr lang="en-US" b="1" smtClean="0">
                <a:solidFill>
                  <a:schemeClr val="bg1"/>
                </a:solidFill>
              </a:rPr>
              <a:t>23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653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95CE4-9C52-438F-A2DB-1D69FBF16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80" y="606759"/>
            <a:ext cx="4389239" cy="164592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Neighborhood Area </a:t>
            </a:r>
            <a:br>
              <a:rPr lang="en-US" sz="4000" b="1" dirty="0">
                <a:latin typeface="+mn-lt"/>
              </a:rPr>
            </a:br>
            <a:r>
              <a:rPr lang="en-US" sz="4000" b="1" dirty="0">
                <a:latin typeface="+mn-lt"/>
              </a:rPr>
              <a:t>Planning Program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1A9A02-6303-4403-B5C4-3B4F1ECF12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2760" y="2175860"/>
            <a:ext cx="4389238" cy="414852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Based on Comprehensive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Strategic, action-focused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Ground-up community process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771E81-C72B-471F-A355-50DBB00CAD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96" t="844" r="29120" b="-844"/>
          <a:stretch/>
        </p:blipFill>
        <p:spPr>
          <a:xfrm>
            <a:off x="4571999" y="0"/>
            <a:ext cx="4572001" cy="658145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9DF0C7C-55F8-42FB-8A4A-F75C24DA3BF6}"/>
              </a:ext>
            </a:extLst>
          </p:cNvPr>
          <p:cNvGrpSpPr/>
          <p:nvPr/>
        </p:nvGrpSpPr>
        <p:grpSpPr>
          <a:xfrm>
            <a:off x="0" y="6380338"/>
            <a:ext cx="9144000" cy="477662"/>
            <a:chOff x="0" y="6401324"/>
            <a:chExt cx="9144000" cy="47766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94EF6D4-6FE1-4139-8768-87B95B40BFB2}"/>
                </a:ext>
              </a:extLst>
            </p:cNvPr>
            <p:cNvSpPr/>
            <p:nvPr userDrawn="1"/>
          </p:nvSpPr>
          <p:spPr>
            <a:xfrm>
              <a:off x="0" y="6513226"/>
              <a:ext cx="9144000" cy="365760"/>
            </a:xfrm>
            <a:prstGeom prst="rect">
              <a:avLst/>
            </a:prstGeom>
            <a:solidFill>
              <a:srgbClr val="008080"/>
            </a:solidFill>
            <a:ln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EDC7965-3BC0-41F7-B027-6837B8C16067}"/>
                </a:ext>
              </a:extLst>
            </p:cNvPr>
            <p:cNvSpPr/>
            <p:nvPr userDrawn="1"/>
          </p:nvSpPr>
          <p:spPr>
            <a:xfrm>
              <a:off x="0" y="6401324"/>
              <a:ext cx="9144000" cy="11190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17750C-AEFF-43B7-AEF5-C17CD6523E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17BACF22-AF52-4DF7-B9ED-78BD8B66998B}" type="slidenum">
              <a:rPr lang="en-US" b="1" smtClean="0">
                <a:solidFill>
                  <a:schemeClr val="bg1"/>
                </a:solidFill>
              </a:rPr>
              <a:t>3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990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D772E-803E-4C66-8C21-F9904AE59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459" y="559258"/>
            <a:ext cx="8372737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+mn-lt"/>
              </a:rPr>
              <a:t>Planning and community development 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514C9DEF-F3CD-4E9C-9F67-F94AD4C5FF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2674023"/>
              </p:ext>
            </p:extLst>
          </p:nvPr>
        </p:nvGraphicFramePr>
        <p:xfrm>
          <a:off x="1191237" y="1778466"/>
          <a:ext cx="6912528" cy="4731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E9ABF-3562-46E6-B64B-765B98F91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349FE-92F5-47DF-A0EC-3687DEE3C8A6}" type="slidenum">
              <a:rPr lang="en-US" b="1" smtClean="0">
                <a:solidFill>
                  <a:schemeClr val="bg1"/>
                </a:solidFill>
              </a:rPr>
              <a:t>4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87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D772E-803E-4C66-8C21-F9904AE59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095" y="474884"/>
            <a:ext cx="8456627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+mn-lt"/>
              </a:rPr>
              <a:t>Planning and community development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514C9DEF-F3CD-4E9C-9F67-F94AD4C5FF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6795448"/>
              </p:ext>
            </p:extLst>
          </p:nvPr>
        </p:nvGraphicFramePr>
        <p:xfrm>
          <a:off x="1423826" y="212214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4C40E9AF-24EF-48CC-9527-F9532CE6444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858"/>
          <a:stretch/>
        </p:blipFill>
        <p:spPr>
          <a:xfrm>
            <a:off x="7009500" y="3727230"/>
            <a:ext cx="1785858" cy="8101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4B6373-42FA-48FB-9E7A-89CF3675448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7742"/>
          <a:stretch/>
        </p:blipFill>
        <p:spPr>
          <a:xfrm>
            <a:off x="295997" y="4386178"/>
            <a:ext cx="1383392" cy="13035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FE96D1-BCF0-45E5-9396-DBB774A091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5095" y="3289710"/>
            <a:ext cx="1361660" cy="916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C5CEC3-CD49-4C82-8411-A5C4F3B2D7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02607" y="4622436"/>
            <a:ext cx="1597523" cy="10696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6754FF-1F4D-448A-B4E6-C344C29A1E9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41136" y="5848740"/>
            <a:ext cx="1428129" cy="8997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ACF35C-127F-4169-A1FF-27A67BE04D6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36968" y="5842855"/>
            <a:ext cx="1399784" cy="9160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455466-8F4E-4867-A271-90BDEB17157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6286" y="1638002"/>
            <a:ext cx="2905977" cy="14306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120E8A-D131-42C7-92B4-E5D37622BEC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V="1">
            <a:off x="2727914" y="5865601"/>
            <a:ext cx="1536604" cy="8997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A91CE1-E5E3-4DBA-84CA-D5A6E4695F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0180" y="5859985"/>
            <a:ext cx="1340648" cy="8935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FA2A994-9E19-4264-B0D1-FE5806ABD0F3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11928"/>
          <a:stretch/>
        </p:blipFill>
        <p:spPr>
          <a:xfrm>
            <a:off x="5397725" y="1540247"/>
            <a:ext cx="2504704" cy="1254986"/>
          </a:xfrm>
          <a:prstGeom prst="rect">
            <a:avLst/>
          </a:prstGeom>
        </p:spPr>
      </p:pic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E5481DAD-28D4-4FAC-8321-E21777D00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349FE-92F5-47DF-A0EC-3687DEE3C8A6}" type="slidenum">
              <a:rPr lang="en-US" b="1" smtClean="0">
                <a:solidFill>
                  <a:schemeClr val="bg1"/>
                </a:solidFill>
              </a:rPr>
              <a:t>5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29C795-8770-424C-903D-027657B7FFF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86650" y="2275175"/>
            <a:ext cx="948366" cy="140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739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E63AD0-E8BF-40DF-BEAF-44C8CD2140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0" t="41169" r="5064" b="8030"/>
          <a:stretch/>
        </p:blipFill>
        <p:spPr>
          <a:xfrm>
            <a:off x="58725" y="-280606"/>
            <a:ext cx="9085275" cy="668979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86F58E-38F2-4CF0-9717-CE9A9D414F30}"/>
              </a:ext>
            </a:extLst>
          </p:cNvPr>
          <p:cNvSpPr/>
          <p:nvPr/>
        </p:nvSpPr>
        <p:spPr>
          <a:xfrm>
            <a:off x="1376352" y="-280606"/>
            <a:ext cx="6216243" cy="6689795"/>
          </a:xfrm>
          <a:prstGeom prst="rect">
            <a:avLst/>
          </a:prstGeom>
          <a:solidFill>
            <a:srgbClr val="008080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808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B77271-33B6-472C-BF70-44ED007115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000" y="1790700"/>
            <a:ext cx="6035040" cy="219456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Neighborhood plans:</a:t>
            </a:r>
          </a:p>
          <a:p>
            <a:pPr>
              <a:spcBef>
                <a:spcPts val="0"/>
              </a:spcBef>
            </a:pPr>
            <a:r>
              <a:rPr lang="en-US" sz="4000" b="1" dirty="0">
                <a:solidFill>
                  <a:schemeClr val="bg1"/>
                </a:solidFill>
                <a:latin typeface="+mj-lt"/>
              </a:rPr>
              <a:t>will be based on and part of</a:t>
            </a:r>
          </a:p>
          <a:p>
            <a:pPr>
              <a:spcBef>
                <a:spcPts val="0"/>
              </a:spcBef>
            </a:pPr>
            <a:r>
              <a:rPr lang="en-US" sz="4000" b="1" dirty="0">
                <a:solidFill>
                  <a:schemeClr val="bg1"/>
                </a:solidFill>
                <a:latin typeface="+mj-lt"/>
              </a:rPr>
              <a:t>our Comprehensive Plan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93DA6D6-E946-41AC-A2EB-E9F2BE27323A}"/>
              </a:ext>
            </a:extLst>
          </p:cNvPr>
          <p:cNvGrpSpPr/>
          <p:nvPr/>
        </p:nvGrpSpPr>
        <p:grpSpPr>
          <a:xfrm>
            <a:off x="-33556" y="6400800"/>
            <a:ext cx="9177556" cy="457200"/>
            <a:chOff x="-33556" y="6421786"/>
            <a:chExt cx="9177556" cy="4572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98195F4-2F6F-4AF2-9966-1AC332D2C184}"/>
                </a:ext>
              </a:extLst>
            </p:cNvPr>
            <p:cNvSpPr/>
            <p:nvPr userDrawn="1"/>
          </p:nvSpPr>
          <p:spPr>
            <a:xfrm>
              <a:off x="0" y="6513226"/>
              <a:ext cx="9144000" cy="365760"/>
            </a:xfrm>
            <a:prstGeom prst="rect">
              <a:avLst/>
            </a:prstGeom>
            <a:solidFill>
              <a:srgbClr val="008080"/>
            </a:solidFill>
            <a:ln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1639C33-8A02-4E2D-9228-D1D345487299}"/>
                </a:ext>
              </a:extLst>
            </p:cNvPr>
            <p:cNvSpPr/>
            <p:nvPr userDrawn="1"/>
          </p:nvSpPr>
          <p:spPr>
            <a:xfrm>
              <a:off x="-33556" y="6421786"/>
              <a:ext cx="9177556" cy="9144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4C7AF8-9412-4030-805C-2771FE0DF0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BACF22-AF52-4DF7-B9ED-78BD8B66998B}" type="slidenum">
              <a:rPr lang="en-US" b="1" smtClean="0">
                <a:solidFill>
                  <a:schemeClr val="bg1"/>
                </a:solidFill>
              </a:rPr>
              <a:t>6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273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5453BA0B-B714-4538-9D4E-7D496E2012C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3" t="4460" r="5722" b="3597"/>
          <a:stretch/>
        </p:blipFill>
        <p:spPr>
          <a:xfrm>
            <a:off x="4618909" y="343948"/>
            <a:ext cx="4294394" cy="5737860"/>
          </a:xfrm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117C4FBE-BFD4-4D09-8819-E8B4C5E975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2014590"/>
              </p:ext>
            </p:extLst>
          </p:nvPr>
        </p:nvGraphicFramePr>
        <p:xfrm>
          <a:off x="160020" y="2080748"/>
          <a:ext cx="4411980" cy="3655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9FC201ED-6879-478A-B587-41E62869582A}"/>
              </a:ext>
            </a:extLst>
          </p:cNvPr>
          <p:cNvSpPr txBox="1"/>
          <p:nvPr/>
        </p:nvSpPr>
        <p:spPr>
          <a:xfrm>
            <a:off x="54529" y="701358"/>
            <a:ext cx="45643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Relationship to </a:t>
            </a:r>
          </a:p>
          <a:p>
            <a:r>
              <a:rPr lang="en-US" sz="4000" b="1" dirty="0"/>
              <a:t>Comprehensive Plan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0F8E6E4-54FA-4C3D-9DC9-9DBC61E83FD5}"/>
              </a:ext>
            </a:extLst>
          </p:cNvPr>
          <p:cNvGrpSpPr/>
          <p:nvPr/>
        </p:nvGrpSpPr>
        <p:grpSpPr>
          <a:xfrm>
            <a:off x="0" y="6380338"/>
            <a:ext cx="9144000" cy="477662"/>
            <a:chOff x="0" y="6401324"/>
            <a:chExt cx="9144000" cy="47766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CCACAD6-70B2-4112-A5B3-A304441406F7}"/>
                </a:ext>
              </a:extLst>
            </p:cNvPr>
            <p:cNvSpPr/>
            <p:nvPr userDrawn="1"/>
          </p:nvSpPr>
          <p:spPr>
            <a:xfrm>
              <a:off x="0" y="6513226"/>
              <a:ext cx="9144000" cy="365760"/>
            </a:xfrm>
            <a:prstGeom prst="rect">
              <a:avLst/>
            </a:prstGeom>
            <a:solidFill>
              <a:srgbClr val="008080"/>
            </a:solidFill>
            <a:ln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B759F3F-2F40-4E9C-8E72-E0867D86A429}"/>
                </a:ext>
              </a:extLst>
            </p:cNvPr>
            <p:cNvSpPr/>
            <p:nvPr userDrawn="1"/>
          </p:nvSpPr>
          <p:spPr>
            <a:xfrm>
              <a:off x="0" y="6401324"/>
              <a:ext cx="9144000" cy="11190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3768B7-2F4C-4FE3-BE3D-5B96FA04CE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BACF22-AF52-4DF7-B9ED-78BD8B66998B}" type="slidenum">
              <a:rPr lang="en-US" b="1" smtClean="0">
                <a:solidFill>
                  <a:schemeClr val="bg1"/>
                </a:solidFill>
              </a:rPr>
              <a:t>7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39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97717-1752-46C6-BF7C-9E9DBB191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340" y="374021"/>
            <a:ext cx="4382744" cy="1647294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Neighborhoods Element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122943-A335-4CE1-8422-3933B6E053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2761" y="2022999"/>
            <a:ext cx="4389238" cy="4148527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Establishes 16 neighborhood areas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Articulate vision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Strategies for adapting to change while preserving what is valued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26741D-DE0F-49D5-9037-C17AFF40F1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" r="-1"/>
          <a:stretch/>
        </p:blipFill>
        <p:spPr>
          <a:xfrm>
            <a:off x="4571999" y="0"/>
            <a:ext cx="4564381" cy="637696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77AC5E5-C322-4E9D-9C8C-46E55CFA50F8}"/>
              </a:ext>
            </a:extLst>
          </p:cNvPr>
          <p:cNvSpPr/>
          <p:nvPr/>
        </p:nvSpPr>
        <p:spPr>
          <a:xfrm>
            <a:off x="4571999" y="5083728"/>
            <a:ext cx="176170" cy="12932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610BEFA-C28B-401A-BAA0-BD828633F628}"/>
              </a:ext>
            </a:extLst>
          </p:cNvPr>
          <p:cNvGrpSpPr/>
          <p:nvPr/>
        </p:nvGrpSpPr>
        <p:grpSpPr>
          <a:xfrm>
            <a:off x="0" y="6380338"/>
            <a:ext cx="9144000" cy="477662"/>
            <a:chOff x="0" y="6401324"/>
            <a:chExt cx="9144000" cy="47766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81F2779-10F9-471D-9023-D402C1C8D3AF}"/>
                </a:ext>
              </a:extLst>
            </p:cNvPr>
            <p:cNvSpPr/>
            <p:nvPr userDrawn="1"/>
          </p:nvSpPr>
          <p:spPr>
            <a:xfrm>
              <a:off x="0" y="6513226"/>
              <a:ext cx="9144000" cy="365760"/>
            </a:xfrm>
            <a:prstGeom prst="rect">
              <a:avLst/>
            </a:prstGeom>
            <a:solidFill>
              <a:srgbClr val="008080"/>
            </a:solidFill>
            <a:ln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CB86635-CEA1-4D12-8250-B544B6190D07}"/>
                </a:ext>
              </a:extLst>
            </p:cNvPr>
            <p:cNvSpPr/>
            <p:nvPr userDrawn="1"/>
          </p:nvSpPr>
          <p:spPr>
            <a:xfrm>
              <a:off x="0" y="6401324"/>
              <a:ext cx="9144000" cy="11190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4D0355-1887-495D-A2A3-4DFBA3621F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BACF22-AF52-4DF7-B9ED-78BD8B66998B}" type="slidenum">
              <a:rPr lang="en-US" b="1" smtClean="0">
                <a:solidFill>
                  <a:schemeClr val="bg1"/>
                </a:solidFill>
              </a:rPr>
              <a:t>8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226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D214EE-F522-4306-8C7D-16F58E19F087}"/>
              </a:ext>
            </a:extLst>
          </p:cNvPr>
          <p:cNvGrpSpPr/>
          <p:nvPr/>
        </p:nvGrpSpPr>
        <p:grpSpPr>
          <a:xfrm>
            <a:off x="0" y="6072188"/>
            <a:ext cx="9144000" cy="449706"/>
            <a:chOff x="0" y="6429280"/>
            <a:chExt cx="9144000" cy="44970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0AD7560-C395-4A94-A4A2-E5F6B73E65A1}"/>
                </a:ext>
              </a:extLst>
            </p:cNvPr>
            <p:cNvSpPr/>
            <p:nvPr userDrawn="1"/>
          </p:nvSpPr>
          <p:spPr>
            <a:xfrm>
              <a:off x="0" y="6513226"/>
              <a:ext cx="9144000" cy="365760"/>
            </a:xfrm>
            <a:prstGeom prst="rect">
              <a:avLst/>
            </a:prstGeom>
            <a:solidFill>
              <a:srgbClr val="008080"/>
            </a:solidFill>
            <a:ln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0FDDDA3-7387-4285-97D2-3BDC711F18E0}"/>
                </a:ext>
              </a:extLst>
            </p:cNvPr>
            <p:cNvSpPr/>
            <p:nvPr userDrawn="1"/>
          </p:nvSpPr>
          <p:spPr>
            <a:xfrm>
              <a:off x="0" y="6429280"/>
              <a:ext cx="9144000" cy="91440"/>
            </a:xfrm>
            <a:prstGeom prst="rect">
              <a:avLst/>
            </a:prstGeom>
            <a:solidFill>
              <a:srgbClr val="DC143C"/>
            </a:solidFill>
            <a:ln>
              <a:solidFill>
                <a:srgbClr val="DC14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31D27CA-4781-41E7-9D1E-3342BDFE04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6" t="3120" r="4064" b="-5075"/>
          <a:stretch/>
        </p:blipFill>
        <p:spPr>
          <a:xfrm>
            <a:off x="0" y="0"/>
            <a:ext cx="9144000" cy="67447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7B4B2A1-C416-4778-BC71-C2330C804023}"/>
              </a:ext>
            </a:extLst>
          </p:cNvPr>
          <p:cNvSpPr/>
          <p:nvPr/>
        </p:nvSpPr>
        <p:spPr>
          <a:xfrm>
            <a:off x="1030795" y="0"/>
            <a:ext cx="7245729" cy="6660859"/>
          </a:xfrm>
          <a:prstGeom prst="rect">
            <a:avLst/>
          </a:prstGeom>
          <a:solidFill>
            <a:srgbClr val="00808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8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B77271-33B6-472C-BF70-44ED007115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30795" y="1874068"/>
            <a:ext cx="7245730" cy="2196184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Neighborhood plans:</a:t>
            </a:r>
          </a:p>
          <a:p>
            <a:pPr>
              <a:spcBef>
                <a:spcPts val="0"/>
              </a:spcBef>
            </a:pPr>
            <a:r>
              <a:rPr lang="en-US" sz="4000" b="1" dirty="0">
                <a:solidFill>
                  <a:schemeClr val="bg1"/>
                </a:solidFill>
                <a:latin typeface="+mj-lt"/>
              </a:rPr>
              <a:t>will be strategic and future-focused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74088F4-4D0B-4C36-9CFC-ABDE628E1224}"/>
              </a:ext>
            </a:extLst>
          </p:cNvPr>
          <p:cNvGrpSpPr/>
          <p:nvPr/>
        </p:nvGrpSpPr>
        <p:grpSpPr>
          <a:xfrm>
            <a:off x="0" y="6358855"/>
            <a:ext cx="9144000" cy="499145"/>
            <a:chOff x="0" y="6401324"/>
            <a:chExt cx="9144000" cy="47766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2B4016C-188B-4949-967B-253D00FD6147}"/>
                </a:ext>
              </a:extLst>
            </p:cNvPr>
            <p:cNvSpPr/>
            <p:nvPr userDrawn="1"/>
          </p:nvSpPr>
          <p:spPr>
            <a:xfrm>
              <a:off x="0" y="6513226"/>
              <a:ext cx="9144000" cy="365760"/>
            </a:xfrm>
            <a:prstGeom prst="rect">
              <a:avLst/>
            </a:prstGeom>
            <a:solidFill>
              <a:srgbClr val="008080"/>
            </a:solidFill>
            <a:ln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3CCD578-A7AA-4699-826E-212FA5920C8F}"/>
                </a:ext>
              </a:extLst>
            </p:cNvPr>
            <p:cNvSpPr/>
            <p:nvPr userDrawn="1"/>
          </p:nvSpPr>
          <p:spPr>
            <a:xfrm>
              <a:off x="0" y="6401324"/>
              <a:ext cx="9144000" cy="11190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7510EE9-CA85-40FD-8468-4FAB2EDF6C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BACF22-AF52-4DF7-B9ED-78BD8B66998B}" type="slidenum">
              <a:rPr lang="en-US" b="1" smtClean="0">
                <a:solidFill>
                  <a:schemeClr val="bg1"/>
                </a:solidFill>
              </a:rPr>
              <a:t>9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0814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2941</TotalTime>
  <Words>1596</Words>
  <Application>Microsoft Office PowerPoint</Application>
  <PresentationFormat>On-screen Show (4:3)</PresentationFormat>
  <Paragraphs>265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Calibri</vt:lpstr>
      <vt:lpstr>Calibri Light</vt:lpstr>
      <vt:lpstr>Courier New</vt:lpstr>
      <vt:lpstr>Lucida Sans Typewriter</vt:lpstr>
      <vt:lpstr>Symbol</vt:lpstr>
      <vt:lpstr>Times New Roman</vt:lpstr>
      <vt:lpstr>Wingdings 3</vt:lpstr>
      <vt:lpstr>Office Theme</vt:lpstr>
      <vt:lpstr>PowerPoint Presentation</vt:lpstr>
      <vt:lpstr>Initiating Neighborhood  Area Planning</vt:lpstr>
      <vt:lpstr>Neighborhood Area  Planning Program</vt:lpstr>
      <vt:lpstr>Planning and community development </vt:lpstr>
      <vt:lpstr>Planning and community development</vt:lpstr>
      <vt:lpstr>PowerPoint Presentation</vt:lpstr>
      <vt:lpstr>PowerPoint Presentation</vt:lpstr>
      <vt:lpstr>Neighborhoods Element</vt:lpstr>
      <vt:lpstr>PowerPoint Presentation</vt:lpstr>
      <vt:lpstr>What will be  in the plans?</vt:lpstr>
      <vt:lpstr>Community Profile</vt:lpstr>
      <vt:lpstr>Opportunities Map</vt:lpstr>
      <vt:lpstr>Relationship to Comprehensive Plan</vt:lpstr>
      <vt:lpstr>Vision and Strategies</vt:lpstr>
      <vt:lpstr>PowerPoint Presentation</vt:lpstr>
      <vt:lpstr>Outcomes</vt:lpstr>
      <vt:lpstr>PowerPoint Presentation</vt:lpstr>
      <vt:lpstr>Work Program</vt:lpstr>
      <vt:lpstr> </vt:lpstr>
      <vt:lpstr>Neighborhood Engagement</vt:lpstr>
      <vt:lpstr>PowerPoint Presentation</vt:lpstr>
      <vt:lpstr>How will we  know  if we are successful?</vt:lpstr>
      <vt:lpstr>Next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Neighborhood Area Planning</dc:title>
  <dc:creator>Munkberg, Deborah</dc:creator>
  <cp:lastModifiedBy>Munkberg, Deborah</cp:lastModifiedBy>
  <cp:revision>137</cp:revision>
  <cp:lastPrinted>2018-05-25T22:49:14Z</cp:lastPrinted>
  <dcterms:created xsi:type="dcterms:W3CDTF">2018-05-15T21:28:25Z</dcterms:created>
  <dcterms:modified xsi:type="dcterms:W3CDTF">2018-05-29T16:42:53Z</dcterms:modified>
</cp:coreProperties>
</file>